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11_855099A1.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57" r:id="rId6"/>
    <p:sldId id="270" r:id="rId7"/>
    <p:sldId id="275" r:id="rId8"/>
    <p:sldId id="266" r:id="rId9"/>
    <p:sldId id="273" r:id="rId10"/>
    <p:sldId id="274" r:id="rId11"/>
    <p:sldId id="272" r:id="rId12"/>
    <p:sldId id="27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11256B-422C-0F17-9110-2FA1A5EF96AD}" name="Nicole Lemmo Saini" initials="NLS" userId="S::NLemmoSaini@neefusa.org::6a03ec24-9619-41c8-8e38-b8410d28684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A6F3E"/>
    <a:srgbClr val="2F7A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F1ED5C-77B1-412E-8175-A12958AC2879}" v="1" dt="2022-08-10T21:23:33.369"/>
    <p1510:client id="{BCC90A33-811C-4C78-BB3E-A7D782D9097A}" v="4" dt="2022-08-10T20:21:42.0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2"/>
  </p:normalViewPr>
  <p:slideViewPr>
    <p:cSldViewPr snapToGrid="0">
      <p:cViewPr varScale="1">
        <p:scale>
          <a:sx n="122" d="100"/>
          <a:sy n="122" d="100"/>
        </p:scale>
        <p:origin x="75" y="30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Skalmusky" userId="41bc0861-bb1c-4cd5-bc37-482524c8cdd7" providerId="ADAL" clId="{87F1ED5C-77B1-412E-8175-A12958AC2879}"/>
    <pc:docChg chg="custSel modSld">
      <pc:chgData name="Amy Skalmusky" userId="41bc0861-bb1c-4cd5-bc37-482524c8cdd7" providerId="ADAL" clId="{87F1ED5C-77B1-412E-8175-A12958AC2879}" dt="2022-08-10T21:24:32.267" v="224" actId="962"/>
      <pc:docMkLst>
        <pc:docMk/>
      </pc:docMkLst>
      <pc:sldChg chg="modSp mod">
        <pc:chgData name="Amy Skalmusky" userId="41bc0861-bb1c-4cd5-bc37-482524c8cdd7" providerId="ADAL" clId="{87F1ED5C-77B1-412E-8175-A12958AC2879}" dt="2022-08-10T21:23:03.211" v="1" actId="27636"/>
        <pc:sldMkLst>
          <pc:docMk/>
          <pc:sldMk cId="2344219599" sldId="257"/>
        </pc:sldMkLst>
        <pc:spChg chg="mod">
          <ac:chgData name="Amy Skalmusky" userId="41bc0861-bb1c-4cd5-bc37-482524c8cdd7" providerId="ADAL" clId="{87F1ED5C-77B1-412E-8175-A12958AC2879}" dt="2022-08-10T21:23:03.211" v="1" actId="27636"/>
          <ac:spMkLst>
            <pc:docMk/>
            <pc:sldMk cId="2344219599" sldId="257"/>
            <ac:spMk id="3" creationId="{05D7912C-CF36-741E-3B0D-CFB1134D0FF3}"/>
          </ac:spMkLst>
        </pc:spChg>
      </pc:sldChg>
      <pc:sldChg chg="modSp mod">
        <pc:chgData name="Amy Skalmusky" userId="41bc0861-bb1c-4cd5-bc37-482524c8cdd7" providerId="ADAL" clId="{87F1ED5C-77B1-412E-8175-A12958AC2879}" dt="2022-08-10T21:23:08.532" v="2" actId="1076"/>
        <pc:sldMkLst>
          <pc:docMk/>
          <pc:sldMk cId="4200358982" sldId="270"/>
        </pc:sldMkLst>
        <pc:spChg chg="mod">
          <ac:chgData name="Amy Skalmusky" userId="41bc0861-bb1c-4cd5-bc37-482524c8cdd7" providerId="ADAL" clId="{87F1ED5C-77B1-412E-8175-A12958AC2879}" dt="2022-08-10T21:23:08.532" v="2" actId="1076"/>
          <ac:spMkLst>
            <pc:docMk/>
            <pc:sldMk cId="4200358982" sldId="270"/>
            <ac:spMk id="3" creationId="{2098F2BB-E943-557A-A0DC-EC9E8EC9A0BD}"/>
          </ac:spMkLst>
        </pc:spChg>
      </pc:sldChg>
      <pc:sldChg chg="modSp mod">
        <pc:chgData name="Amy Skalmusky" userId="41bc0861-bb1c-4cd5-bc37-482524c8cdd7" providerId="ADAL" clId="{87F1ED5C-77B1-412E-8175-A12958AC2879}" dt="2022-08-10T21:24:32.267" v="224" actId="962"/>
        <pc:sldMkLst>
          <pc:docMk/>
          <pc:sldMk cId="964048974" sldId="272"/>
        </pc:sldMkLst>
        <pc:spChg chg="mod">
          <ac:chgData name="Amy Skalmusky" userId="41bc0861-bb1c-4cd5-bc37-482524c8cdd7" providerId="ADAL" clId="{87F1ED5C-77B1-412E-8175-A12958AC2879}" dt="2022-08-10T21:24:12.019" v="53" actId="1076"/>
          <ac:spMkLst>
            <pc:docMk/>
            <pc:sldMk cId="964048974" sldId="272"/>
            <ac:spMk id="3" creationId="{5B095056-D876-5E6E-5E57-729CA609F104}"/>
          </ac:spMkLst>
        </pc:spChg>
        <pc:picChg chg="mod">
          <ac:chgData name="Amy Skalmusky" userId="41bc0861-bb1c-4cd5-bc37-482524c8cdd7" providerId="ADAL" clId="{87F1ED5C-77B1-412E-8175-A12958AC2879}" dt="2022-08-10T21:24:32.267" v="224" actId="962"/>
          <ac:picMkLst>
            <pc:docMk/>
            <pc:sldMk cId="964048974" sldId="272"/>
            <ac:picMk id="4" creationId="{3C27FE05-584B-FED3-FFCA-C542FE4E6F0E}"/>
          </ac:picMkLst>
        </pc:picChg>
      </pc:sldChg>
      <pc:sldChg chg="addSp modSp mod">
        <pc:chgData name="Amy Skalmusky" userId="41bc0861-bb1c-4cd5-bc37-482524c8cdd7" providerId="ADAL" clId="{87F1ED5C-77B1-412E-8175-A12958AC2879}" dt="2022-08-10T21:23:40.412" v="47" actId="1076"/>
        <pc:sldMkLst>
          <pc:docMk/>
          <pc:sldMk cId="2236651937" sldId="273"/>
        </pc:sldMkLst>
        <pc:spChg chg="add mod">
          <ac:chgData name="Amy Skalmusky" userId="41bc0861-bb1c-4cd5-bc37-482524c8cdd7" providerId="ADAL" clId="{87F1ED5C-77B1-412E-8175-A12958AC2879}" dt="2022-08-10T21:23:33.369" v="45"/>
          <ac:spMkLst>
            <pc:docMk/>
            <pc:sldMk cId="2236651937" sldId="273"/>
            <ac:spMk id="3" creationId="{F970457C-C911-7798-57F9-573347FCCB0F}"/>
          </ac:spMkLst>
        </pc:spChg>
        <pc:picChg chg="mod">
          <ac:chgData name="Amy Skalmusky" userId="41bc0861-bb1c-4cd5-bc37-482524c8cdd7" providerId="ADAL" clId="{87F1ED5C-77B1-412E-8175-A12958AC2879}" dt="2022-08-10T21:23:40.412" v="47" actId="1076"/>
          <ac:picMkLst>
            <pc:docMk/>
            <pc:sldMk cId="2236651937" sldId="273"/>
            <ac:picMk id="4" creationId="{0CD79BC4-14E1-C49E-00DA-1D1E567EA3AE}"/>
          </ac:picMkLst>
        </pc:picChg>
      </pc:sldChg>
      <pc:sldChg chg="modSp mod">
        <pc:chgData name="Amy Skalmusky" userId="41bc0861-bb1c-4cd5-bc37-482524c8cdd7" providerId="ADAL" clId="{87F1ED5C-77B1-412E-8175-A12958AC2879}" dt="2022-08-10T21:24:05.406" v="52" actId="255"/>
        <pc:sldMkLst>
          <pc:docMk/>
          <pc:sldMk cId="3711864796" sldId="274"/>
        </pc:sldMkLst>
        <pc:spChg chg="mod">
          <ac:chgData name="Amy Skalmusky" userId="41bc0861-bb1c-4cd5-bc37-482524c8cdd7" providerId="ADAL" clId="{87F1ED5C-77B1-412E-8175-A12958AC2879}" dt="2022-08-10T21:24:05.406" v="52" actId="255"/>
          <ac:spMkLst>
            <pc:docMk/>
            <pc:sldMk cId="3711864796" sldId="274"/>
            <ac:spMk id="3" creationId="{3F9E25E4-0DAC-857F-07D5-741C0F827652}"/>
          </ac:spMkLst>
        </pc:spChg>
      </pc:sldChg>
      <pc:sldChg chg="modSp mod">
        <pc:chgData name="Amy Skalmusky" userId="41bc0861-bb1c-4cd5-bc37-482524c8cdd7" providerId="ADAL" clId="{87F1ED5C-77B1-412E-8175-A12958AC2879}" dt="2022-08-10T21:23:19.836" v="44" actId="962"/>
        <pc:sldMkLst>
          <pc:docMk/>
          <pc:sldMk cId="4218200292" sldId="275"/>
        </pc:sldMkLst>
        <pc:picChg chg="mod">
          <ac:chgData name="Amy Skalmusky" userId="41bc0861-bb1c-4cd5-bc37-482524c8cdd7" providerId="ADAL" clId="{87F1ED5C-77B1-412E-8175-A12958AC2879}" dt="2022-08-10T21:23:19.836" v="44" actId="962"/>
          <ac:picMkLst>
            <pc:docMk/>
            <pc:sldMk cId="4218200292" sldId="275"/>
            <ac:picMk id="4" creationId="{A052BB9A-D0FB-56D1-A23D-73F70D8EA8E4}"/>
          </ac:picMkLst>
        </pc:picChg>
      </pc:sldChg>
    </pc:docChg>
  </pc:docChgLst>
</pc:chgInfo>
</file>

<file path=ppt/comments/modernComment_111_855099A1.xml><?xml version="1.0" encoding="utf-8"?>
<p188:cmLst xmlns:a="http://schemas.openxmlformats.org/drawingml/2006/main" xmlns:r="http://schemas.openxmlformats.org/officeDocument/2006/relationships" xmlns:p188="http://schemas.microsoft.com/office/powerpoint/2018/8/main">
  <p188:cm id="{3F5B73C1-3885-442E-AC57-672BD57C7804}" authorId="{8011256B-422C-0F17-9110-2FA1A5EF96AD}" created="2022-08-10T20:20:52.626">
    <pc:sldMkLst xmlns:pc="http://schemas.microsoft.com/office/powerpoint/2013/main/command">
      <pc:docMk/>
      <pc:sldMk cId="2236651937" sldId="273"/>
    </pc:sldMkLst>
    <p188:txBody>
      <a:bodyPr/>
      <a:lstStyle/>
      <a:p>
        <a:r>
          <a:rPr lang="en-US"/>
          <a:t>[@Megan Willig] title here</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415DC-BE5B-B417-715B-6F65DFBD4B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50ACF1-122A-975E-ACA9-D4F824A88A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08748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267E0-FA99-DF8B-FD66-5ACDE6D3C5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EE9BFE-C6FF-A10A-36A3-4257D5954D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C852F6-60AE-9CC0-BF4A-0D493314A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6367C1-9474-6D59-E6EB-D019F615E837}"/>
              </a:ext>
            </a:extLst>
          </p:cNvPr>
          <p:cNvSpPr>
            <a:spLocks noGrp="1"/>
          </p:cNvSpPr>
          <p:nvPr>
            <p:ph type="dt" sz="half" idx="10"/>
          </p:nvPr>
        </p:nvSpPr>
        <p:spPr>
          <a:xfrm>
            <a:off x="838200" y="6356350"/>
            <a:ext cx="2743200" cy="365125"/>
          </a:xfrm>
          <a:prstGeom prst="rect">
            <a:avLst/>
          </a:prstGeom>
        </p:spPr>
        <p:txBody>
          <a:bodyPr/>
          <a:lstStyle/>
          <a:p>
            <a:fld id="{655148E7-86A1-9C4B-8AAD-93378AB83DAB}" type="datetimeFigureOut">
              <a:rPr lang="en-US" smtClean="0"/>
              <a:t>8/10/2022</a:t>
            </a:fld>
            <a:endParaRPr lang="en-US"/>
          </a:p>
        </p:txBody>
      </p:sp>
      <p:sp>
        <p:nvSpPr>
          <p:cNvPr id="6" name="Footer Placeholder 5">
            <a:extLst>
              <a:ext uri="{FF2B5EF4-FFF2-40B4-BE49-F238E27FC236}">
                <a16:creationId xmlns:a16="http://schemas.microsoft.com/office/drawing/2014/main" id="{778D6B74-8370-AE1E-733F-2E9ECE9019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A764F47-3F69-84F7-C8C2-DEF22DAB4D78}"/>
              </a:ext>
            </a:extLst>
          </p:cNvPr>
          <p:cNvSpPr>
            <a:spLocks noGrp="1"/>
          </p:cNvSpPr>
          <p:nvPr>
            <p:ph type="sldNum" sz="quarter" idx="12"/>
          </p:nvPr>
        </p:nvSpPr>
        <p:spPr>
          <a:xfrm>
            <a:off x="8610600" y="6356350"/>
            <a:ext cx="2743200" cy="365125"/>
          </a:xfrm>
          <a:prstGeom prst="rect">
            <a:avLst/>
          </a:prstGeom>
        </p:spPr>
        <p:txBody>
          <a:bodyPr/>
          <a:lstStyle/>
          <a:p>
            <a:fld id="{3CC4B4F0-694B-B049-9601-E8D80C4D8FEF}" type="slidenum">
              <a:rPr lang="en-US" smtClean="0"/>
              <a:t>‹#›</a:t>
            </a:fld>
            <a:endParaRPr lang="en-US"/>
          </a:p>
        </p:txBody>
      </p:sp>
    </p:spTree>
    <p:extLst>
      <p:ext uri="{BB962C8B-B14F-4D97-AF65-F5344CB8AC3E}">
        <p14:creationId xmlns:p14="http://schemas.microsoft.com/office/powerpoint/2010/main" val="4292821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A0F20-8C0B-4235-58EF-6292A82040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4D990D-5085-4B73-2B23-52E60688B0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E79C2-5AC7-C634-F8E9-6DA9DA54B7B5}"/>
              </a:ext>
            </a:extLst>
          </p:cNvPr>
          <p:cNvSpPr>
            <a:spLocks noGrp="1"/>
          </p:cNvSpPr>
          <p:nvPr>
            <p:ph type="dt" sz="half" idx="10"/>
          </p:nvPr>
        </p:nvSpPr>
        <p:spPr>
          <a:xfrm>
            <a:off x="838200" y="6356350"/>
            <a:ext cx="2743200" cy="365125"/>
          </a:xfrm>
          <a:prstGeom prst="rect">
            <a:avLst/>
          </a:prstGeom>
        </p:spPr>
        <p:txBody>
          <a:bodyPr/>
          <a:lstStyle/>
          <a:p>
            <a:fld id="{655148E7-86A1-9C4B-8AAD-93378AB83DAB}" type="datetimeFigureOut">
              <a:rPr lang="en-US" smtClean="0"/>
              <a:t>8/10/2022</a:t>
            </a:fld>
            <a:endParaRPr lang="en-US"/>
          </a:p>
        </p:txBody>
      </p:sp>
      <p:sp>
        <p:nvSpPr>
          <p:cNvPr id="5" name="Footer Placeholder 4">
            <a:extLst>
              <a:ext uri="{FF2B5EF4-FFF2-40B4-BE49-F238E27FC236}">
                <a16:creationId xmlns:a16="http://schemas.microsoft.com/office/drawing/2014/main" id="{8743E18C-972A-98F2-7B12-54B3778289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79C9AA-CEFE-D482-5278-5537A1455A6C}"/>
              </a:ext>
            </a:extLst>
          </p:cNvPr>
          <p:cNvSpPr>
            <a:spLocks noGrp="1"/>
          </p:cNvSpPr>
          <p:nvPr>
            <p:ph type="sldNum" sz="quarter" idx="12"/>
          </p:nvPr>
        </p:nvSpPr>
        <p:spPr>
          <a:xfrm>
            <a:off x="8610600" y="6356350"/>
            <a:ext cx="2743200" cy="365125"/>
          </a:xfrm>
          <a:prstGeom prst="rect">
            <a:avLst/>
          </a:prstGeom>
        </p:spPr>
        <p:txBody>
          <a:bodyPr/>
          <a:lstStyle/>
          <a:p>
            <a:fld id="{3CC4B4F0-694B-B049-9601-E8D80C4D8FEF}" type="slidenum">
              <a:rPr lang="en-US" smtClean="0"/>
              <a:t>‹#›</a:t>
            </a:fld>
            <a:endParaRPr lang="en-US"/>
          </a:p>
        </p:txBody>
      </p:sp>
    </p:spTree>
    <p:extLst>
      <p:ext uri="{BB962C8B-B14F-4D97-AF65-F5344CB8AC3E}">
        <p14:creationId xmlns:p14="http://schemas.microsoft.com/office/powerpoint/2010/main" val="1057560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085BCB-D445-3C85-0D47-5DA7CD33DF82}"/>
              </a:ext>
            </a:extLst>
          </p:cNvPr>
          <p:cNvSpPr/>
          <p:nvPr/>
        </p:nvSpPr>
        <p:spPr>
          <a:xfrm>
            <a:off x="0" y="365126"/>
            <a:ext cx="12192000" cy="1050720"/>
          </a:xfrm>
          <a:prstGeom prst="rect">
            <a:avLst/>
          </a:prstGeom>
          <a:solidFill>
            <a:srgbClr val="9ACAEB"/>
          </a:solidFill>
          <a:ln>
            <a:solidFill>
              <a:srgbClr val="9AC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ABA845-0818-A254-D09D-4628FBAD94E8}"/>
              </a:ext>
            </a:extLst>
          </p:cNvPr>
          <p:cNvSpPr>
            <a:spLocks noGrp="1"/>
          </p:cNvSpPr>
          <p:nvPr>
            <p:ph type="title"/>
          </p:nvPr>
        </p:nvSpPr>
        <p:spPr/>
        <p:txBody>
          <a:bodyPr/>
          <a:lstStyle>
            <a:lvl1pPr>
              <a:defRPr>
                <a:solidFill>
                  <a:srgbClr val="00285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F1E307F-0D2E-E65D-9AB6-B0857800E9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05CBF-ED9C-C7AA-6162-95E06F16E345}"/>
              </a:ext>
            </a:extLst>
          </p:cNvPr>
          <p:cNvSpPr>
            <a:spLocks noGrp="1"/>
          </p:cNvSpPr>
          <p:nvPr>
            <p:ph type="dt" sz="half" idx="10"/>
          </p:nvPr>
        </p:nvSpPr>
        <p:spPr>
          <a:xfrm>
            <a:off x="838200" y="6356350"/>
            <a:ext cx="2743200" cy="365125"/>
          </a:xfrm>
          <a:prstGeom prst="rect">
            <a:avLst/>
          </a:prstGeom>
        </p:spPr>
        <p:txBody>
          <a:bodyPr/>
          <a:lstStyle/>
          <a:p>
            <a:fld id="{655148E7-86A1-9C4B-8AAD-93378AB83DAB}" type="datetimeFigureOut">
              <a:rPr lang="en-US" smtClean="0"/>
              <a:t>8/10/2022</a:t>
            </a:fld>
            <a:endParaRPr lang="en-US"/>
          </a:p>
        </p:txBody>
      </p:sp>
      <p:sp>
        <p:nvSpPr>
          <p:cNvPr id="5" name="Footer Placeholder 4">
            <a:extLst>
              <a:ext uri="{FF2B5EF4-FFF2-40B4-BE49-F238E27FC236}">
                <a16:creationId xmlns:a16="http://schemas.microsoft.com/office/drawing/2014/main" id="{9923B256-1826-9829-B5C0-8A91D766D3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981041B-3A1A-0826-4478-EF2D39D666A4}"/>
              </a:ext>
            </a:extLst>
          </p:cNvPr>
          <p:cNvSpPr>
            <a:spLocks noGrp="1"/>
          </p:cNvSpPr>
          <p:nvPr>
            <p:ph type="sldNum" sz="quarter" idx="12"/>
          </p:nvPr>
        </p:nvSpPr>
        <p:spPr>
          <a:xfrm>
            <a:off x="8610600" y="6356350"/>
            <a:ext cx="2743200" cy="365125"/>
          </a:xfrm>
          <a:prstGeom prst="rect">
            <a:avLst/>
          </a:prstGeom>
        </p:spPr>
        <p:txBody>
          <a:bodyPr/>
          <a:lstStyle/>
          <a:p>
            <a:fld id="{3CC4B4F0-694B-B049-9601-E8D80C4D8FEF}" type="slidenum">
              <a:rPr lang="en-US" smtClean="0"/>
              <a:t>‹#›</a:t>
            </a:fld>
            <a:endParaRPr lang="en-US"/>
          </a:p>
        </p:txBody>
      </p:sp>
    </p:spTree>
    <p:extLst>
      <p:ext uri="{BB962C8B-B14F-4D97-AF65-F5344CB8AC3E}">
        <p14:creationId xmlns:p14="http://schemas.microsoft.com/office/powerpoint/2010/main" val="3862528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F64BE-BBCC-298E-28D9-72D0470D3A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CB11B6-D557-2D91-B578-0F54DCCEBD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25619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BC8EEA-E752-A717-0FCA-A5C40A7F860C}"/>
              </a:ext>
            </a:extLst>
          </p:cNvPr>
          <p:cNvSpPr/>
          <p:nvPr/>
        </p:nvSpPr>
        <p:spPr>
          <a:xfrm>
            <a:off x="0" y="365125"/>
            <a:ext cx="12192000" cy="1325563"/>
          </a:xfrm>
          <a:prstGeom prst="rect">
            <a:avLst/>
          </a:prstGeom>
          <a:solidFill>
            <a:srgbClr val="9ACAEB"/>
          </a:solidFill>
          <a:ln>
            <a:solidFill>
              <a:srgbClr val="9AC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DCB4BD-2149-DCFF-D8B4-D98451F883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9D6590-39E8-C09A-03DC-2708748ABBCA}"/>
              </a:ext>
            </a:extLst>
          </p:cNvPr>
          <p:cNvSpPr>
            <a:spLocks noGrp="1"/>
          </p:cNvSpPr>
          <p:nvPr>
            <p:ph sz="half" idx="1"/>
          </p:nvPr>
        </p:nvSpPr>
        <p:spPr>
          <a:xfrm>
            <a:off x="838200" y="1825625"/>
            <a:ext cx="5181600" cy="4093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6B99A0-94E4-B9AE-4879-EE88B7D6CAEB}"/>
              </a:ext>
            </a:extLst>
          </p:cNvPr>
          <p:cNvSpPr>
            <a:spLocks noGrp="1"/>
          </p:cNvSpPr>
          <p:nvPr>
            <p:ph sz="half" idx="2"/>
          </p:nvPr>
        </p:nvSpPr>
        <p:spPr>
          <a:xfrm>
            <a:off x="6172200" y="1825625"/>
            <a:ext cx="5181600" cy="4093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705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7" name="Wave 6">
            <a:extLst>
              <a:ext uri="{FF2B5EF4-FFF2-40B4-BE49-F238E27FC236}">
                <a16:creationId xmlns:a16="http://schemas.microsoft.com/office/drawing/2014/main" id="{3291752C-0CA0-53BD-F815-EC20F6E961D7}"/>
              </a:ext>
            </a:extLst>
          </p:cNvPr>
          <p:cNvSpPr/>
          <p:nvPr/>
        </p:nvSpPr>
        <p:spPr>
          <a:xfrm>
            <a:off x="569561" y="1587294"/>
            <a:ext cx="3429002" cy="1591597"/>
          </a:xfrm>
          <a:prstGeom prst="wave">
            <a:avLst/>
          </a:prstGeom>
          <a:solidFill>
            <a:srgbClr val="002856"/>
          </a:solid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5B1A4E-0AE1-E592-3682-5E9C17DEA9DF}"/>
              </a:ext>
            </a:extLst>
          </p:cNvPr>
          <p:cNvSpPr/>
          <p:nvPr/>
        </p:nvSpPr>
        <p:spPr>
          <a:xfrm>
            <a:off x="569561" y="0"/>
            <a:ext cx="3429002" cy="2290916"/>
          </a:xfrm>
          <a:prstGeom prst="rect">
            <a:avLst/>
          </a:prstGeom>
          <a:solidFill>
            <a:srgbClr val="002856"/>
          </a:solid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2275CB22-72A2-2376-09C0-DFB256F38790}"/>
              </a:ext>
            </a:extLst>
          </p:cNvPr>
          <p:cNvSpPr>
            <a:spLocks noGrp="1"/>
          </p:cNvSpPr>
          <p:nvPr>
            <p:ph type="body" sz="quarter" idx="13"/>
          </p:nvPr>
        </p:nvSpPr>
        <p:spPr>
          <a:xfrm>
            <a:off x="993775" y="384175"/>
            <a:ext cx="2587625" cy="2162175"/>
          </a:xfrm>
        </p:spPr>
        <p:txBody>
          <a:bodyPr>
            <a:normAutofit/>
          </a:bodyPr>
          <a:lstStyle>
            <a:lvl1pPr marL="0" indent="0">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Media Placeholder 11">
            <a:extLst>
              <a:ext uri="{FF2B5EF4-FFF2-40B4-BE49-F238E27FC236}">
                <a16:creationId xmlns:a16="http://schemas.microsoft.com/office/drawing/2014/main" id="{36C4486B-9DBD-22BE-3DD7-D21A6E4CD1AB}"/>
              </a:ext>
            </a:extLst>
          </p:cNvPr>
          <p:cNvSpPr>
            <a:spLocks noGrp="1"/>
          </p:cNvSpPr>
          <p:nvPr>
            <p:ph type="media" sz="quarter" idx="14"/>
          </p:nvPr>
        </p:nvSpPr>
        <p:spPr>
          <a:xfrm>
            <a:off x="4326195" y="1857580"/>
            <a:ext cx="7578468" cy="3854962"/>
          </a:xfrm>
        </p:spPr>
        <p:txBody>
          <a:bodyPr/>
          <a:lstStyle/>
          <a:p>
            <a:r>
              <a:rPr lang="en-US"/>
              <a:t>Click icon to add media</a:t>
            </a:r>
          </a:p>
        </p:txBody>
      </p:sp>
    </p:spTree>
    <p:extLst>
      <p:ext uri="{BB962C8B-B14F-4D97-AF65-F5344CB8AC3E}">
        <p14:creationId xmlns:p14="http://schemas.microsoft.com/office/powerpoint/2010/main" val="1052819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EC293-C04A-608E-E907-ACF4B5D650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170992-5C6C-EDB9-DBFF-5B49DB5EB3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CAFB13-B577-5EF5-F116-72025BF13801}"/>
              </a:ext>
            </a:extLst>
          </p:cNvPr>
          <p:cNvSpPr>
            <a:spLocks noGrp="1"/>
          </p:cNvSpPr>
          <p:nvPr>
            <p:ph sz="half" idx="2"/>
          </p:nvPr>
        </p:nvSpPr>
        <p:spPr>
          <a:xfrm>
            <a:off x="839788" y="2505075"/>
            <a:ext cx="5157787" cy="344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FBF3AA-ADD0-E021-2B0A-1BF4FB40DC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71BB76-A410-EF0F-AC03-1410213B35E5}"/>
              </a:ext>
            </a:extLst>
          </p:cNvPr>
          <p:cNvSpPr>
            <a:spLocks noGrp="1"/>
          </p:cNvSpPr>
          <p:nvPr>
            <p:ph sz="quarter" idx="4"/>
          </p:nvPr>
        </p:nvSpPr>
        <p:spPr>
          <a:xfrm>
            <a:off x="6172200" y="2505075"/>
            <a:ext cx="5183188" cy="344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2991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01FB8-5939-BB97-04F8-11D99C102B2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3689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BC378-91CD-AD94-700A-BBBFE1904E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C7C303-3DDC-D3E3-8D54-6F1CB3999B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7CA18-DE53-0D51-59C2-852C53E25B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8D1B09-8167-83C7-A9D4-1991014CFA77}"/>
              </a:ext>
            </a:extLst>
          </p:cNvPr>
          <p:cNvSpPr>
            <a:spLocks noGrp="1"/>
          </p:cNvSpPr>
          <p:nvPr>
            <p:ph type="dt" sz="half" idx="10"/>
          </p:nvPr>
        </p:nvSpPr>
        <p:spPr>
          <a:xfrm>
            <a:off x="838200" y="6356350"/>
            <a:ext cx="2743200" cy="365125"/>
          </a:xfrm>
          <a:prstGeom prst="rect">
            <a:avLst/>
          </a:prstGeom>
        </p:spPr>
        <p:txBody>
          <a:bodyPr/>
          <a:lstStyle/>
          <a:p>
            <a:fld id="{655148E7-86A1-9C4B-8AAD-93378AB83DAB}" type="datetimeFigureOut">
              <a:rPr lang="en-US" smtClean="0"/>
              <a:t>8/10/2022</a:t>
            </a:fld>
            <a:endParaRPr lang="en-US"/>
          </a:p>
        </p:txBody>
      </p:sp>
      <p:sp>
        <p:nvSpPr>
          <p:cNvPr id="6" name="Footer Placeholder 5">
            <a:extLst>
              <a:ext uri="{FF2B5EF4-FFF2-40B4-BE49-F238E27FC236}">
                <a16:creationId xmlns:a16="http://schemas.microsoft.com/office/drawing/2014/main" id="{B98B48DB-9F6B-6BD6-913F-C44A9EB4B7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D1BF11F-C3A8-7A2D-563F-511BE731A4D5}"/>
              </a:ext>
            </a:extLst>
          </p:cNvPr>
          <p:cNvSpPr>
            <a:spLocks noGrp="1"/>
          </p:cNvSpPr>
          <p:nvPr>
            <p:ph type="sldNum" sz="quarter" idx="12"/>
          </p:nvPr>
        </p:nvSpPr>
        <p:spPr>
          <a:xfrm>
            <a:off x="8610600" y="6356350"/>
            <a:ext cx="2743200" cy="365125"/>
          </a:xfrm>
          <a:prstGeom prst="rect">
            <a:avLst/>
          </a:prstGeom>
        </p:spPr>
        <p:txBody>
          <a:bodyPr/>
          <a:lstStyle/>
          <a:p>
            <a:fld id="{3CC4B4F0-694B-B049-9601-E8D80C4D8FEF}" type="slidenum">
              <a:rPr lang="en-US" smtClean="0"/>
              <a:t>‹#›</a:t>
            </a:fld>
            <a:endParaRPr lang="en-US"/>
          </a:p>
        </p:txBody>
      </p:sp>
    </p:spTree>
    <p:extLst>
      <p:ext uri="{BB962C8B-B14F-4D97-AF65-F5344CB8AC3E}">
        <p14:creationId xmlns:p14="http://schemas.microsoft.com/office/powerpoint/2010/main" val="233067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555AFE-4DE5-971D-C4FB-32BF73F10B06}"/>
              </a:ext>
            </a:extLst>
          </p:cNvPr>
          <p:cNvSpPr>
            <a:spLocks noGrp="1"/>
          </p:cNvSpPr>
          <p:nvPr>
            <p:ph type="dt" sz="half" idx="10"/>
          </p:nvPr>
        </p:nvSpPr>
        <p:spPr>
          <a:xfrm>
            <a:off x="838200" y="6356350"/>
            <a:ext cx="2743200" cy="365125"/>
          </a:xfrm>
          <a:prstGeom prst="rect">
            <a:avLst/>
          </a:prstGeom>
        </p:spPr>
        <p:txBody>
          <a:bodyPr/>
          <a:lstStyle/>
          <a:p>
            <a:fld id="{655148E7-86A1-9C4B-8AAD-93378AB83DAB}" type="datetimeFigureOut">
              <a:rPr lang="en-US" smtClean="0"/>
              <a:t>8/10/2022</a:t>
            </a:fld>
            <a:endParaRPr lang="en-US"/>
          </a:p>
        </p:txBody>
      </p:sp>
      <p:sp>
        <p:nvSpPr>
          <p:cNvPr id="3" name="Footer Placeholder 2">
            <a:extLst>
              <a:ext uri="{FF2B5EF4-FFF2-40B4-BE49-F238E27FC236}">
                <a16:creationId xmlns:a16="http://schemas.microsoft.com/office/drawing/2014/main" id="{62E12545-EFD4-3AD2-C7E2-A92E055153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7548740-594C-68F9-D985-91EF3C0E760B}"/>
              </a:ext>
            </a:extLst>
          </p:cNvPr>
          <p:cNvSpPr>
            <a:spLocks noGrp="1"/>
          </p:cNvSpPr>
          <p:nvPr>
            <p:ph type="sldNum" sz="quarter" idx="12"/>
          </p:nvPr>
        </p:nvSpPr>
        <p:spPr>
          <a:xfrm>
            <a:off x="8610600" y="6356350"/>
            <a:ext cx="2743200" cy="365125"/>
          </a:xfrm>
          <a:prstGeom prst="rect">
            <a:avLst/>
          </a:prstGeom>
        </p:spPr>
        <p:txBody>
          <a:bodyPr/>
          <a:lstStyle/>
          <a:p>
            <a:fld id="{3CC4B4F0-694B-B049-9601-E8D80C4D8FEF}" type="slidenum">
              <a:rPr lang="en-US" smtClean="0"/>
              <a:t>‹#›</a:t>
            </a:fld>
            <a:endParaRPr lang="en-US"/>
          </a:p>
        </p:txBody>
      </p:sp>
      <p:sp>
        <p:nvSpPr>
          <p:cNvPr id="5" name="Rectangle 4">
            <a:extLst>
              <a:ext uri="{FF2B5EF4-FFF2-40B4-BE49-F238E27FC236}">
                <a16:creationId xmlns:a16="http://schemas.microsoft.com/office/drawing/2014/main" id="{97490716-2A7E-10E0-009C-50B8C9A3E86F}"/>
              </a:ext>
            </a:extLst>
          </p:cNvPr>
          <p:cNvSpPr/>
          <p:nvPr/>
        </p:nvSpPr>
        <p:spPr>
          <a:xfrm>
            <a:off x="265470" y="353962"/>
            <a:ext cx="7806813" cy="2133600"/>
          </a:xfrm>
          <a:prstGeom prst="rect">
            <a:avLst/>
          </a:prstGeom>
          <a:solidFill>
            <a:srgbClr val="0028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07A01C5-C3F3-FFBF-C8D5-F768FF1FC00F}"/>
              </a:ext>
            </a:extLst>
          </p:cNvPr>
          <p:cNvSpPr/>
          <p:nvPr/>
        </p:nvSpPr>
        <p:spPr>
          <a:xfrm>
            <a:off x="265469" y="2694039"/>
            <a:ext cx="7806813" cy="3185650"/>
          </a:xfrm>
          <a:prstGeom prst="rect">
            <a:avLst/>
          </a:prstGeom>
          <a:solidFill>
            <a:srgbClr val="9ACAEB"/>
          </a:solidFill>
          <a:ln>
            <a:solidFill>
              <a:srgbClr val="9AC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91F6960-3230-2E19-065E-B7392DEBD781}"/>
              </a:ext>
            </a:extLst>
          </p:cNvPr>
          <p:cNvSpPr/>
          <p:nvPr/>
        </p:nvSpPr>
        <p:spPr>
          <a:xfrm>
            <a:off x="8239433" y="353962"/>
            <a:ext cx="3687097" cy="5525727"/>
          </a:xfrm>
          <a:prstGeom prst="rect">
            <a:avLst/>
          </a:prstGeom>
          <a:solidFill>
            <a:srgbClr val="002856"/>
          </a:solidFill>
          <a:ln>
            <a:solidFill>
              <a:srgbClr val="9AC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0D9ED284-2895-C2DA-B8EE-BA74BA69D0A2}"/>
              </a:ext>
            </a:extLst>
          </p:cNvPr>
          <p:cNvSpPr>
            <a:spLocks noGrp="1"/>
          </p:cNvSpPr>
          <p:nvPr>
            <p:ph type="body" sz="quarter" idx="13"/>
          </p:nvPr>
        </p:nvSpPr>
        <p:spPr>
          <a:xfrm>
            <a:off x="545406" y="1137239"/>
            <a:ext cx="7246938" cy="969041"/>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F6E67595-C628-B4B6-4F81-084BD3CAFC7F}"/>
              </a:ext>
            </a:extLst>
          </p:cNvPr>
          <p:cNvSpPr>
            <a:spLocks noGrp="1"/>
          </p:cNvSpPr>
          <p:nvPr>
            <p:ph type="body" sz="quarter" idx="14"/>
          </p:nvPr>
        </p:nvSpPr>
        <p:spPr>
          <a:xfrm>
            <a:off x="8610600" y="1081548"/>
            <a:ext cx="2981632" cy="4413992"/>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141054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7FFCD-7FE2-66A2-636F-5644721E277D}"/>
              </a:ext>
            </a:extLst>
          </p:cNvPr>
          <p:cNvSpPr/>
          <p:nvPr/>
        </p:nvSpPr>
        <p:spPr>
          <a:xfrm>
            <a:off x="0" y="6176963"/>
            <a:ext cx="12192000" cy="681038"/>
          </a:xfrm>
          <a:prstGeom prst="rect">
            <a:avLst/>
          </a:prstGeom>
          <a:solidFill>
            <a:srgbClr val="0028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88FDBDFB-6B57-D788-1B78-2F92D66253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E714D8-4812-44AB-DA83-041AC2D865C4}"/>
              </a:ext>
            </a:extLst>
          </p:cNvPr>
          <p:cNvSpPr>
            <a:spLocks noGrp="1"/>
          </p:cNvSpPr>
          <p:nvPr>
            <p:ph type="body" idx="1"/>
          </p:nvPr>
        </p:nvSpPr>
        <p:spPr>
          <a:xfrm>
            <a:off x="838200" y="1825625"/>
            <a:ext cx="10515600" cy="3896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picture containing text, clipart&#10;&#10;Description automatically generated">
            <a:extLst>
              <a:ext uri="{FF2B5EF4-FFF2-40B4-BE49-F238E27FC236}">
                <a16:creationId xmlns:a16="http://schemas.microsoft.com/office/drawing/2014/main" id="{43F2B541-AADE-54B9-8E57-73EE2134B2B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24284" y="6356350"/>
            <a:ext cx="2143432" cy="452449"/>
          </a:xfrm>
          <a:prstGeom prst="rect">
            <a:avLst/>
          </a:prstGeom>
        </p:spPr>
      </p:pic>
      <p:pic>
        <p:nvPicPr>
          <p:cNvPr id="11" name="Picture 10" descr="Graphical user interface, text&#10;&#10;Description automatically generated">
            <a:extLst>
              <a:ext uri="{FF2B5EF4-FFF2-40B4-BE49-F238E27FC236}">
                <a16:creationId xmlns:a16="http://schemas.microsoft.com/office/drawing/2014/main" id="{DB1529AD-5C10-651D-A767-96334B1B7C4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661776" y="6203893"/>
            <a:ext cx="2640847" cy="670038"/>
          </a:xfrm>
          <a:prstGeom prst="rect">
            <a:avLst/>
          </a:prstGeom>
        </p:spPr>
      </p:pic>
      <p:pic>
        <p:nvPicPr>
          <p:cNvPr id="13" name="Picture 12" descr="Logo, company name&#10;&#10;Description automatically generated">
            <a:extLst>
              <a:ext uri="{FF2B5EF4-FFF2-40B4-BE49-F238E27FC236}">
                <a16:creationId xmlns:a16="http://schemas.microsoft.com/office/drawing/2014/main" id="{360B4163-1C26-63EC-FD03-DF459784851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61429" y="6243261"/>
            <a:ext cx="577757" cy="591302"/>
          </a:xfrm>
          <a:prstGeom prst="rect">
            <a:avLst/>
          </a:prstGeom>
        </p:spPr>
      </p:pic>
    </p:spTree>
    <p:extLst>
      <p:ext uri="{BB962C8B-B14F-4D97-AF65-F5344CB8AC3E}">
        <p14:creationId xmlns:p14="http://schemas.microsoft.com/office/powerpoint/2010/main" val="3251281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youtu.be/G4H1N_yXBiA"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microsoft.com/office/2018/10/relationships/comments" Target="../comments/modernComment_111_855099A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1D151-F86E-3C41-E6BE-E6C3446078DA}"/>
              </a:ext>
            </a:extLst>
          </p:cNvPr>
          <p:cNvSpPr>
            <a:spLocks noGrp="1"/>
          </p:cNvSpPr>
          <p:nvPr>
            <p:ph type="ctrTitle"/>
          </p:nvPr>
        </p:nvSpPr>
        <p:spPr>
          <a:xfrm>
            <a:off x="387275" y="1122363"/>
            <a:ext cx="11424621" cy="2387600"/>
          </a:xfrm>
        </p:spPr>
        <p:txBody>
          <a:bodyPr>
            <a:noAutofit/>
          </a:bodyPr>
          <a:lstStyle/>
          <a:p>
            <a:r>
              <a:rPr lang="en-US" sz="7200" b="1">
                <a:latin typeface="+mn-lt"/>
              </a:rPr>
              <a:t>Learn How Humans Contribute to Climate Change</a:t>
            </a:r>
          </a:p>
        </p:txBody>
      </p:sp>
      <p:sp>
        <p:nvSpPr>
          <p:cNvPr id="3" name="Subtitle 2">
            <a:extLst>
              <a:ext uri="{FF2B5EF4-FFF2-40B4-BE49-F238E27FC236}">
                <a16:creationId xmlns:a16="http://schemas.microsoft.com/office/drawing/2014/main" id="{6FD68D68-B1B1-0B7B-1BA9-89268D2C4D48}"/>
              </a:ext>
            </a:extLst>
          </p:cNvPr>
          <p:cNvSpPr>
            <a:spLocks noGrp="1"/>
          </p:cNvSpPr>
          <p:nvPr>
            <p:ph type="subTitle" idx="1"/>
          </p:nvPr>
        </p:nvSpPr>
        <p:spPr/>
        <p:txBody>
          <a:bodyPr>
            <a:normAutofit lnSpcReduction="10000"/>
          </a:bodyPr>
          <a:lstStyle/>
          <a:p>
            <a:r>
              <a:rPr lang="en-US" sz="6000"/>
              <a:t>2022 Climate Superstars Task #4</a:t>
            </a:r>
          </a:p>
        </p:txBody>
      </p:sp>
    </p:spTree>
    <p:extLst>
      <p:ext uri="{BB962C8B-B14F-4D97-AF65-F5344CB8AC3E}">
        <p14:creationId xmlns:p14="http://schemas.microsoft.com/office/powerpoint/2010/main" val="306541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7C759-D2FE-8A9B-1341-891DF5112D9B}"/>
              </a:ext>
            </a:extLst>
          </p:cNvPr>
          <p:cNvSpPr>
            <a:spLocks noGrp="1"/>
          </p:cNvSpPr>
          <p:nvPr>
            <p:ph type="title"/>
          </p:nvPr>
        </p:nvSpPr>
        <p:spPr/>
        <p:txBody>
          <a:bodyPr>
            <a:normAutofit/>
          </a:bodyPr>
          <a:lstStyle/>
          <a:p>
            <a:r>
              <a:rPr lang="en-US" sz="4800" b="1">
                <a:latin typeface="+mn-lt"/>
              </a:rPr>
              <a:t>Learning Objectives</a:t>
            </a:r>
          </a:p>
        </p:txBody>
      </p:sp>
      <p:sp>
        <p:nvSpPr>
          <p:cNvPr id="3" name="Content Placeholder 2">
            <a:extLst>
              <a:ext uri="{FF2B5EF4-FFF2-40B4-BE49-F238E27FC236}">
                <a16:creationId xmlns:a16="http://schemas.microsoft.com/office/drawing/2014/main" id="{05D7912C-CF36-741E-3B0D-CFB1134D0FF3}"/>
              </a:ext>
            </a:extLst>
          </p:cNvPr>
          <p:cNvSpPr>
            <a:spLocks noGrp="1"/>
          </p:cNvSpPr>
          <p:nvPr>
            <p:ph idx="1"/>
          </p:nvPr>
        </p:nvSpPr>
        <p:spPr/>
        <p:txBody>
          <a:bodyPr vert="horz" lIns="91440" tIns="45720" rIns="91440" bIns="45720" rtlCol="0" anchor="t">
            <a:normAutofit/>
          </a:bodyPr>
          <a:lstStyle/>
          <a:p>
            <a:pPr marL="0" indent="0" fontAlgn="base">
              <a:buNone/>
            </a:pPr>
            <a:r>
              <a:rPr lang="en-US" sz="3600" dirty="0"/>
              <a:t>After completing this task, you will be able to…</a:t>
            </a:r>
          </a:p>
          <a:p>
            <a:pPr lvl="1" fontAlgn="base">
              <a:buFont typeface="Wingdings" panose="05000000000000000000" pitchFamily="2" charset="2"/>
              <a:buChar char="§"/>
            </a:pPr>
            <a:r>
              <a:rPr lang="en-US" sz="3200" dirty="0"/>
              <a:t>Explain how human activities contribute to climate change.</a:t>
            </a:r>
          </a:p>
          <a:p>
            <a:pPr lvl="1" fontAlgn="base">
              <a:buFont typeface="Wingdings" panose="05000000000000000000" pitchFamily="2" charset="2"/>
              <a:buChar char="§"/>
            </a:pPr>
            <a:r>
              <a:rPr lang="en-US" sz="3200" dirty="0"/>
              <a:t>Name several of the greenhouse gases causing global warming.</a:t>
            </a:r>
          </a:p>
          <a:p>
            <a:pPr lvl="1" fontAlgn="base">
              <a:buFont typeface="Wingdings" panose="05000000000000000000" pitchFamily="2" charset="2"/>
              <a:buChar char="§"/>
            </a:pPr>
            <a:r>
              <a:rPr lang="en-US" sz="3200" dirty="0"/>
              <a:t>Identify cause and effect relationships for impacts of climate change.</a:t>
            </a:r>
          </a:p>
        </p:txBody>
      </p:sp>
    </p:spTree>
    <p:extLst>
      <p:ext uri="{BB962C8B-B14F-4D97-AF65-F5344CB8AC3E}">
        <p14:creationId xmlns:p14="http://schemas.microsoft.com/office/powerpoint/2010/main" val="2344219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C711E-17E8-1FE4-3CB3-26476050DEB6}"/>
              </a:ext>
            </a:extLst>
          </p:cNvPr>
          <p:cNvSpPr>
            <a:spLocks noGrp="1"/>
          </p:cNvSpPr>
          <p:nvPr>
            <p:ph type="title"/>
          </p:nvPr>
        </p:nvSpPr>
        <p:spPr/>
        <p:txBody>
          <a:bodyPr>
            <a:normAutofit/>
          </a:bodyPr>
          <a:lstStyle/>
          <a:p>
            <a:r>
              <a:rPr lang="en-US" sz="4800" b="1">
                <a:latin typeface="+mn-lt"/>
              </a:rPr>
              <a:t>Vocabulary</a:t>
            </a:r>
          </a:p>
        </p:txBody>
      </p:sp>
      <p:sp>
        <p:nvSpPr>
          <p:cNvPr id="3" name="Content Placeholder 2">
            <a:extLst>
              <a:ext uri="{FF2B5EF4-FFF2-40B4-BE49-F238E27FC236}">
                <a16:creationId xmlns:a16="http://schemas.microsoft.com/office/drawing/2014/main" id="{2098F2BB-E943-557A-A0DC-EC9E8EC9A0BD}"/>
              </a:ext>
            </a:extLst>
          </p:cNvPr>
          <p:cNvSpPr>
            <a:spLocks noGrp="1"/>
          </p:cNvSpPr>
          <p:nvPr>
            <p:ph idx="1"/>
          </p:nvPr>
        </p:nvSpPr>
        <p:spPr>
          <a:xfrm>
            <a:off x="838200" y="1591386"/>
            <a:ext cx="10515600" cy="4486275"/>
          </a:xfrm>
        </p:spPr>
        <p:txBody>
          <a:bodyPr vert="horz" lIns="91440" tIns="45720" rIns="91440" bIns="45720" rtlCol="0" anchor="t">
            <a:normAutofit/>
          </a:bodyPr>
          <a:lstStyle/>
          <a:p>
            <a:pPr marL="0" lvl="0" indent="0" fontAlgn="base">
              <a:buNone/>
            </a:pPr>
            <a:r>
              <a:rPr lang="en-US" sz="2400" b="1" dirty="0"/>
              <a:t>Climate variability </a:t>
            </a:r>
            <a:r>
              <a:rPr lang="en-US" sz="2400" dirty="0"/>
              <a:t>– variations in climate patterns, beyond individual weather events, that occur within smaller timeframes, such as a month, a season or a year that are generally attributed to natural causes</a:t>
            </a:r>
          </a:p>
          <a:p>
            <a:pPr marL="0" lvl="0" indent="0" fontAlgn="base">
              <a:buNone/>
            </a:pPr>
            <a:r>
              <a:rPr lang="en-US" sz="2400" b="1" dirty="0"/>
              <a:t>CO2 equivalent</a:t>
            </a:r>
            <a:r>
              <a:rPr lang="en-US" sz="2400" dirty="0"/>
              <a:t> - a unit of measurement that compares the number of metric tons of CO2 emissions with the same global warming potential as one metric ton of another greenhouse gas</a:t>
            </a:r>
            <a:endParaRPr lang="en-US" dirty="0"/>
          </a:p>
          <a:p>
            <a:pPr marL="0" lvl="0" indent="0" fontAlgn="base">
              <a:buNone/>
            </a:pPr>
            <a:r>
              <a:rPr lang="en-US" sz="2400" b="1" dirty="0"/>
              <a:t>Greenhouse effect </a:t>
            </a:r>
            <a:r>
              <a:rPr lang="en-US" sz="2400" dirty="0"/>
              <a:t>– a phenomenon that occurs when gases in the atmosphere trap heat emitted by the planet</a:t>
            </a:r>
            <a:endParaRPr lang="en-US" sz="2400" dirty="0">
              <a:cs typeface="Calibri" panose="020F0502020204030204"/>
            </a:endParaRPr>
          </a:p>
          <a:p>
            <a:pPr marL="0" indent="0" fontAlgn="base">
              <a:buNone/>
            </a:pPr>
            <a:r>
              <a:rPr lang="en-US" sz="2400" b="1" dirty="0">
                <a:cs typeface="Calibri"/>
              </a:rPr>
              <a:t>Greenhouse gases</a:t>
            </a:r>
            <a:r>
              <a:rPr lang="en-US" sz="2400" dirty="0">
                <a:cs typeface="Calibri"/>
              </a:rPr>
              <a:t> – a set of naturally occurring and man-made gases in earth’s atmosphere that trap heat, while allowing sunlight to pass through; many greenhouse gases are extremely long-lived, with some remaining airborne for tens to hundreds of years after being released </a:t>
            </a:r>
          </a:p>
          <a:p>
            <a:endParaRPr lang="en-US" dirty="0"/>
          </a:p>
        </p:txBody>
      </p:sp>
    </p:spTree>
    <p:extLst>
      <p:ext uri="{BB962C8B-B14F-4D97-AF65-F5344CB8AC3E}">
        <p14:creationId xmlns:p14="http://schemas.microsoft.com/office/powerpoint/2010/main" val="4200358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CF5BBA-31E4-68FE-8A6E-BEC48EDDFC8B}"/>
              </a:ext>
            </a:extLst>
          </p:cNvPr>
          <p:cNvSpPr>
            <a:spLocks noGrp="1"/>
          </p:cNvSpPr>
          <p:nvPr>
            <p:ph type="body" sz="quarter" idx="13"/>
          </p:nvPr>
        </p:nvSpPr>
        <p:spPr/>
        <p:txBody>
          <a:bodyPr>
            <a:normAutofit fontScale="92500" lnSpcReduction="10000"/>
          </a:bodyPr>
          <a:lstStyle/>
          <a:p>
            <a:r>
              <a:rPr lang="en-US" sz="2400" kern="1200" dirty="0">
                <a:solidFill>
                  <a:srgbClr val="FFFFFF"/>
                </a:solidFill>
                <a:latin typeface="+mj-lt"/>
                <a:ea typeface="+mj-ea"/>
                <a:cs typeface="+mj-cs"/>
              </a:rPr>
              <a:t>Watch this video from National Geographic to better understand the causes and effects of climate change.</a:t>
            </a:r>
            <a:br>
              <a:rPr lang="en-US" sz="2400" kern="1200" dirty="0">
                <a:solidFill>
                  <a:srgbClr val="FFFFFF"/>
                </a:solidFill>
                <a:latin typeface="+mj-lt"/>
                <a:ea typeface="+mj-ea"/>
                <a:cs typeface="+mj-cs"/>
              </a:rPr>
            </a:br>
            <a:endParaRPr lang="en-US" dirty="0"/>
          </a:p>
        </p:txBody>
      </p:sp>
      <p:pic>
        <p:nvPicPr>
          <p:cNvPr id="4" name="Content Placeholder 6" descr="Video for Climate 101">
            <a:hlinkClick r:id="rId2"/>
            <a:extLst>
              <a:ext uri="{FF2B5EF4-FFF2-40B4-BE49-F238E27FC236}">
                <a16:creationId xmlns:a16="http://schemas.microsoft.com/office/drawing/2014/main" id="{A052BB9A-D0FB-56D1-A23D-73F70D8EA8E4}"/>
              </a:ext>
            </a:extLst>
          </p:cNvPr>
          <p:cNvPicPr>
            <a:picLocks noGrp="1" noChangeAspect="1"/>
          </p:cNvPicPr>
          <p:nvPr>
            <p:ph type="media" sz="quarter" idx="14"/>
          </p:nvPr>
        </p:nvPicPr>
        <p:blipFill>
          <a:blip r:embed="rId3"/>
          <a:srcRect/>
          <a:stretch/>
        </p:blipFill>
        <p:spPr>
          <a:xfrm>
            <a:off x="5143243" y="2108054"/>
            <a:ext cx="5944115" cy="3353091"/>
          </a:xfrm>
          <a:prstGeom prst="rect">
            <a:avLst/>
          </a:prstGeom>
        </p:spPr>
      </p:pic>
      <p:sp>
        <p:nvSpPr>
          <p:cNvPr id="5" name="TextBox 4">
            <a:extLst>
              <a:ext uri="{FF2B5EF4-FFF2-40B4-BE49-F238E27FC236}">
                <a16:creationId xmlns:a16="http://schemas.microsoft.com/office/drawing/2014/main" id="{C5A971E3-EBA0-342E-8FD5-50730F37EDB9}"/>
              </a:ext>
            </a:extLst>
          </p:cNvPr>
          <p:cNvSpPr txBox="1"/>
          <p:nvPr/>
        </p:nvSpPr>
        <p:spPr>
          <a:xfrm>
            <a:off x="5044416" y="5682414"/>
            <a:ext cx="7741886"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800" u="sng" dirty="0">
                <a:solidFill>
                  <a:srgbClr val="1155CC"/>
                </a:solidFill>
                <a:effectLst/>
                <a:latin typeface="Arial" panose="020B0604020202020204" pitchFamily="34" charset="0"/>
                <a:ea typeface="Times New Roman" panose="02020603050405020304" pitchFamily="18" charset="0"/>
                <a:hlinkClick r:id="rId2"/>
              </a:rPr>
              <a:t>https://youtu.be/G4H1N_yXBiA</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218200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57493-5C1A-95C3-70ED-BC753EE0BA46}"/>
              </a:ext>
            </a:extLst>
          </p:cNvPr>
          <p:cNvSpPr>
            <a:spLocks noGrp="1"/>
          </p:cNvSpPr>
          <p:nvPr>
            <p:ph type="title"/>
          </p:nvPr>
        </p:nvSpPr>
        <p:spPr/>
        <p:txBody>
          <a:bodyPr>
            <a:normAutofit/>
          </a:bodyPr>
          <a:lstStyle/>
          <a:p>
            <a:r>
              <a:rPr lang="en-US" sz="4800" b="1" dirty="0">
                <a:latin typeface="+mn-lt"/>
              </a:rPr>
              <a:t>Greenhouse Effect</a:t>
            </a:r>
          </a:p>
        </p:txBody>
      </p:sp>
      <p:sp>
        <p:nvSpPr>
          <p:cNvPr id="3" name="Content Placeholder 2">
            <a:extLst>
              <a:ext uri="{FF2B5EF4-FFF2-40B4-BE49-F238E27FC236}">
                <a16:creationId xmlns:a16="http://schemas.microsoft.com/office/drawing/2014/main" id="{5B095056-D876-5E6E-5E57-729CA609F104}"/>
              </a:ext>
            </a:extLst>
          </p:cNvPr>
          <p:cNvSpPr>
            <a:spLocks noGrp="1"/>
          </p:cNvSpPr>
          <p:nvPr>
            <p:ph idx="1"/>
          </p:nvPr>
        </p:nvSpPr>
        <p:spPr/>
        <p:txBody>
          <a:bodyPr>
            <a:noAutofit/>
          </a:bodyPr>
          <a:lstStyle/>
          <a:p>
            <a:pPr marL="0" indent="0">
              <a:buNone/>
            </a:pPr>
            <a:r>
              <a:rPr lang="en-US" dirty="0">
                <a:effectLst/>
                <a:ea typeface="Times New Roman" panose="02020603050405020304" pitchFamily="18" charset="0"/>
              </a:rPr>
              <a:t>The atmosphere’s ability to trap thermal energy or heat is called the greenhouse effect. Normally, the greenhouse effect is an essential process that keeps our planet temperate and habitable. Because human activities produce additional thermal energy and emit greenhouse gases into the atmosphere—increasing the amount of heat being trapped—global warming occurs.</a:t>
            </a:r>
          </a:p>
          <a:p>
            <a:pPr marL="0" indent="0">
              <a:buNone/>
            </a:pPr>
            <a:endParaRPr lang="en-US" dirty="0">
              <a:ea typeface="Times New Roman" panose="02020603050405020304" pitchFamily="18" charset="0"/>
            </a:endParaRPr>
          </a:p>
          <a:p>
            <a:pPr marL="0" indent="0">
              <a:buNone/>
            </a:pPr>
            <a:r>
              <a:rPr lang="en-US" dirty="0">
                <a:effectLst/>
                <a:ea typeface="Times New Roman" panose="02020603050405020304" pitchFamily="18" charset="0"/>
              </a:rPr>
              <a:t>The following graph shows how the rise in global temperature correlates with the rise of CO2 in the atmosphere.</a:t>
            </a:r>
          </a:p>
          <a:p>
            <a:pPr marL="0" indent="0">
              <a:buNone/>
            </a:pPr>
            <a:endParaRPr lang="en-US" dirty="0"/>
          </a:p>
        </p:txBody>
      </p:sp>
    </p:spTree>
    <p:extLst>
      <p:ext uri="{BB962C8B-B14F-4D97-AF65-F5344CB8AC3E}">
        <p14:creationId xmlns:p14="http://schemas.microsoft.com/office/powerpoint/2010/main" val="3622430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lobal Temperatures and CO2 Concentrations (2020)">
            <a:extLst>
              <a:ext uri="{FF2B5EF4-FFF2-40B4-BE49-F238E27FC236}">
                <a16:creationId xmlns:a16="http://schemas.microsoft.com/office/drawing/2014/main" id="{0CD79BC4-14E1-C49E-00DA-1D1E567EA3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2037" y="1584751"/>
            <a:ext cx="7606604" cy="4280340"/>
          </a:xfrm>
          <a:prstGeom prst="rect">
            <a:avLst/>
          </a:prstGeom>
          <a:noFill/>
          <a:ln>
            <a:noFill/>
          </a:ln>
        </p:spPr>
      </p:pic>
      <p:sp>
        <p:nvSpPr>
          <p:cNvPr id="3" name="Title 1">
            <a:extLst>
              <a:ext uri="{FF2B5EF4-FFF2-40B4-BE49-F238E27FC236}">
                <a16:creationId xmlns:a16="http://schemas.microsoft.com/office/drawing/2014/main" id="{F970457C-C911-7798-57F9-573347FCCB0F}"/>
              </a:ext>
            </a:extLst>
          </p:cNvPr>
          <p:cNvSpPr>
            <a:spLocks noGrp="1"/>
          </p:cNvSpPr>
          <p:nvPr>
            <p:ph type="title"/>
          </p:nvPr>
        </p:nvSpPr>
        <p:spPr>
          <a:xfrm>
            <a:off x="838200" y="365125"/>
            <a:ext cx="10515600" cy="1325563"/>
          </a:xfrm>
        </p:spPr>
        <p:txBody>
          <a:bodyPr>
            <a:normAutofit/>
          </a:bodyPr>
          <a:lstStyle/>
          <a:p>
            <a:r>
              <a:rPr lang="en-US" sz="4800" b="1" dirty="0">
                <a:latin typeface="+mn-lt"/>
              </a:rPr>
              <a:t>Greenhouse Effect</a:t>
            </a:r>
          </a:p>
        </p:txBody>
      </p:sp>
    </p:spTree>
    <p:extLst>
      <p:ext uri="{BB962C8B-B14F-4D97-AF65-F5344CB8AC3E}">
        <p14:creationId xmlns:p14="http://schemas.microsoft.com/office/powerpoint/2010/main" val="2236651937"/>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C5A44-25C8-6BF1-43D8-2AE4EBDD4591}"/>
              </a:ext>
            </a:extLst>
          </p:cNvPr>
          <p:cNvSpPr>
            <a:spLocks noGrp="1"/>
          </p:cNvSpPr>
          <p:nvPr>
            <p:ph type="title"/>
          </p:nvPr>
        </p:nvSpPr>
        <p:spPr/>
        <p:txBody>
          <a:bodyPr>
            <a:normAutofit/>
          </a:bodyPr>
          <a:lstStyle/>
          <a:p>
            <a:r>
              <a:rPr lang="en-US" sz="4800" b="1">
                <a:latin typeface="+mn-lt"/>
              </a:rPr>
              <a:t>Human Activities &amp; Climate Change</a:t>
            </a:r>
          </a:p>
        </p:txBody>
      </p:sp>
      <p:sp>
        <p:nvSpPr>
          <p:cNvPr id="3" name="Content Placeholder 2">
            <a:extLst>
              <a:ext uri="{FF2B5EF4-FFF2-40B4-BE49-F238E27FC236}">
                <a16:creationId xmlns:a16="http://schemas.microsoft.com/office/drawing/2014/main" id="{3F9E25E4-0DAC-857F-07D5-741C0F827652}"/>
              </a:ext>
            </a:extLst>
          </p:cNvPr>
          <p:cNvSpPr>
            <a:spLocks noGrp="1"/>
          </p:cNvSpPr>
          <p:nvPr>
            <p:ph idx="1"/>
          </p:nvPr>
        </p:nvSpPr>
        <p:spPr>
          <a:xfrm>
            <a:off x="838200" y="1753908"/>
            <a:ext cx="10515600" cy="3896749"/>
          </a:xfrm>
        </p:spPr>
        <p:txBody>
          <a:bodyPr>
            <a:noAutofit/>
          </a:bodyPr>
          <a:lstStyle/>
          <a:p>
            <a:pPr marL="0" indent="0">
              <a:buNone/>
            </a:pPr>
            <a:r>
              <a:rPr lang="en-US" sz="2600" dirty="0">
                <a:effectLst/>
                <a:ea typeface="Times New Roman" panose="02020603050405020304" pitchFamily="18" charset="0"/>
              </a:rPr>
              <a:t>Human activities are responsible for almost all of the increase in greenhouse gases in the atmosphere over the last 150 years. The largest source of greenhouse gas emissions from human activities in the United States is from burning fossil fuels for electricity, heat, and transportation. To slow climate change, we will need to reduce greenhouse gas emissions.</a:t>
            </a:r>
            <a:endParaRPr lang="en-US" sz="2600" dirty="0"/>
          </a:p>
          <a:p>
            <a:pPr marL="0" indent="0">
              <a:buNone/>
            </a:pPr>
            <a:r>
              <a:rPr lang="en-US" sz="2600" dirty="0"/>
              <a:t>Different greenhouse gases have different global warming potentials (i.e. how long they remain in the atmosphere, how strongly they absorb energy, and how they contribute to warming the earth). To make the calculations easier, scientists estimate emissions in tons of CO2 equivalent.</a:t>
            </a:r>
          </a:p>
        </p:txBody>
      </p:sp>
    </p:spTree>
    <p:extLst>
      <p:ext uri="{BB962C8B-B14F-4D97-AF65-F5344CB8AC3E}">
        <p14:creationId xmlns:p14="http://schemas.microsoft.com/office/powerpoint/2010/main" val="3711864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57493-5C1A-95C3-70ED-BC753EE0BA46}"/>
              </a:ext>
            </a:extLst>
          </p:cNvPr>
          <p:cNvSpPr>
            <a:spLocks noGrp="1"/>
          </p:cNvSpPr>
          <p:nvPr>
            <p:ph type="title"/>
          </p:nvPr>
        </p:nvSpPr>
        <p:spPr/>
        <p:txBody>
          <a:bodyPr>
            <a:normAutofit/>
          </a:bodyPr>
          <a:lstStyle/>
          <a:p>
            <a:r>
              <a:rPr lang="en-US" sz="4800" b="1">
                <a:latin typeface="+mn-lt"/>
              </a:rPr>
              <a:t>Greenhouse Gas Emissions</a:t>
            </a:r>
          </a:p>
        </p:txBody>
      </p:sp>
      <p:sp>
        <p:nvSpPr>
          <p:cNvPr id="3" name="Content Placeholder 2">
            <a:extLst>
              <a:ext uri="{FF2B5EF4-FFF2-40B4-BE49-F238E27FC236}">
                <a16:creationId xmlns:a16="http://schemas.microsoft.com/office/drawing/2014/main" id="{5B095056-D876-5E6E-5E57-729CA609F104}"/>
              </a:ext>
            </a:extLst>
          </p:cNvPr>
          <p:cNvSpPr>
            <a:spLocks noGrp="1"/>
          </p:cNvSpPr>
          <p:nvPr>
            <p:ph idx="1"/>
          </p:nvPr>
        </p:nvSpPr>
        <p:spPr>
          <a:xfrm>
            <a:off x="968188" y="1588755"/>
            <a:ext cx="6641584" cy="4351338"/>
          </a:xfrm>
        </p:spPr>
        <p:txBody>
          <a:bodyPr vert="horz" lIns="91440" tIns="45720" rIns="91440" bIns="45720" rtlCol="0" anchor="t">
            <a:normAutofit fontScale="92500" lnSpcReduction="10000"/>
          </a:bodyPr>
          <a:lstStyle/>
          <a:p>
            <a:pPr marL="0" indent="0">
              <a:lnSpc>
                <a:spcPct val="115000"/>
              </a:lnSpc>
              <a:spcBef>
                <a:spcPts val="0"/>
              </a:spcBef>
              <a:buNone/>
            </a:pPr>
            <a:r>
              <a:rPr lang="en-US" dirty="0">
                <a:effectLst/>
                <a:ea typeface="Times New Roman" panose="02020603050405020304" pitchFamily="18" charset="0"/>
              </a:rPr>
              <a:t>Using electricity, disposing of waste, driving to school, and many of our other daily activities </a:t>
            </a:r>
            <a:r>
              <a:rPr lang="en-US" dirty="0">
                <a:ea typeface="Times New Roman" panose="02020603050405020304" pitchFamily="18" charset="0"/>
              </a:rPr>
              <a:t>emit greenhouse gases into</a:t>
            </a:r>
            <a:r>
              <a:rPr lang="en-US" dirty="0">
                <a:effectLst/>
                <a:ea typeface="Times New Roman" panose="02020603050405020304" pitchFamily="18" charset="0"/>
              </a:rPr>
              <a:t> the atmosphere. The </a:t>
            </a:r>
            <a:r>
              <a:rPr lang="en-US" b="1" dirty="0">
                <a:effectLst/>
                <a:ea typeface="Times New Roman" panose="02020603050405020304" pitchFamily="18" charset="0"/>
              </a:rPr>
              <a:t>greenhouse gases</a:t>
            </a:r>
            <a:r>
              <a:rPr lang="en-US" dirty="0">
                <a:effectLst/>
                <a:ea typeface="Times New Roman" panose="02020603050405020304" pitchFamily="18" charset="0"/>
              </a:rPr>
              <a:t> are </a:t>
            </a:r>
            <a:r>
              <a:rPr lang="en-US" b="1" dirty="0">
                <a:effectLst/>
                <a:ea typeface="Times New Roman" panose="02020603050405020304" pitchFamily="18" charset="0"/>
              </a:rPr>
              <a:t>water vapor</a:t>
            </a:r>
            <a:r>
              <a:rPr lang="en-US" dirty="0">
                <a:effectLst/>
                <a:ea typeface="Times New Roman" panose="02020603050405020304" pitchFamily="18" charset="0"/>
              </a:rPr>
              <a:t> (H</a:t>
            </a:r>
            <a:r>
              <a:rPr lang="en-US" baseline="-25000" dirty="0">
                <a:effectLst/>
                <a:ea typeface="Times New Roman" panose="02020603050405020304" pitchFamily="18" charset="0"/>
              </a:rPr>
              <a:t>2</a:t>
            </a:r>
            <a:r>
              <a:rPr lang="en-US" dirty="0">
                <a:effectLst/>
                <a:ea typeface="Times New Roman" panose="02020603050405020304" pitchFamily="18" charset="0"/>
              </a:rPr>
              <a:t>O), </a:t>
            </a:r>
            <a:r>
              <a:rPr lang="en-US" b="1" dirty="0">
                <a:effectLst/>
                <a:ea typeface="Times New Roman" panose="02020603050405020304" pitchFamily="18" charset="0"/>
              </a:rPr>
              <a:t>carbon dioxide</a:t>
            </a:r>
            <a:r>
              <a:rPr lang="en-US" dirty="0">
                <a:effectLst/>
                <a:ea typeface="Times New Roman" panose="02020603050405020304" pitchFamily="18" charset="0"/>
              </a:rPr>
              <a:t> (CO</a:t>
            </a:r>
            <a:r>
              <a:rPr lang="en-US" baseline="-25000" dirty="0">
                <a:effectLst/>
                <a:ea typeface="Times New Roman" panose="02020603050405020304" pitchFamily="18" charset="0"/>
              </a:rPr>
              <a:t>2</a:t>
            </a:r>
            <a:r>
              <a:rPr lang="en-US" dirty="0">
                <a:effectLst/>
                <a:ea typeface="Times New Roman" panose="02020603050405020304" pitchFamily="18" charset="0"/>
              </a:rPr>
              <a:t>), </a:t>
            </a:r>
            <a:r>
              <a:rPr lang="en-US" b="1" dirty="0">
                <a:effectLst/>
                <a:ea typeface="Times New Roman" panose="02020603050405020304" pitchFamily="18" charset="0"/>
              </a:rPr>
              <a:t>methane</a:t>
            </a:r>
            <a:r>
              <a:rPr lang="en-US" dirty="0">
                <a:effectLst/>
                <a:ea typeface="Times New Roman" panose="02020603050405020304" pitchFamily="18" charset="0"/>
              </a:rPr>
              <a:t> (CH</a:t>
            </a:r>
            <a:r>
              <a:rPr lang="en-US" baseline="-25000" dirty="0">
                <a:effectLst/>
                <a:ea typeface="Times New Roman" panose="02020603050405020304" pitchFamily="18" charset="0"/>
              </a:rPr>
              <a:t>4</a:t>
            </a:r>
            <a:r>
              <a:rPr lang="en-US" dirty="0">
                <a:effectLst/>
                <a:ea typeface="Times New Roman" panose="02020603050405020304" pitchFamily="18" charset="0"/>
              </a:rPr>
              <a:t>), </a:t>
            </a:r>
            <a:r>
              <a:rPr lang="en-US" b="1" dirty="0">
                <a:effectLst/>
                <a:ea typeface="Times New Roman" panose="02020603050405020304" pitchFamily="18" charset="0"/>
              </a:rPr>
              <a:t>ozone</a:t>
            </a:r>
            <a:r>
              <a:rPr lang="en-US" dirty="0">
                <a:effectLst/>
                <a:ea typeface="Times New Roman" panose="02020603050405020304" pitchFamily="18" charset="0"/>
              </a:rPr>
              <a:t> (O</a:t>
            </a:r>
            <a:r>
              <a:rPr lang="en-US" baseline="-25000" dirty="0">
                <a:effectLst/>
                <a:ea typeface="Times New Roman" panose="02020603050405020304" pitchFamily="18" charset="0"/>
              </a:rPr>
              <a:t>3</a:t>
            </a:r>
            <a:r>
              <a:rPr lang="en-US" dirty="0">
                <a:effectLst/>
                <a:ea typeface="Times New Roman" panose="02020603050405020304" pitchFamily="18" charset="0"/>
              </a:rPr>
              <a:t>), </a:t>
            </a:r>
            <a:r>
              <a:rPr lang="en-US" b="1" dirty="0">
                <a:effectLst/>
                <a:ea typeface="Times New Roman" panose="02020603050405020304" pitchFamily="18" charset="0"/>
              </a:rPr>
              <a:t>nitrous oxide</a:t>
            </a:r>
            <a:r>
              <a:rPr lang="en-US" dirty="0">
                <a:effectLst/>
                <a:ea typeface="Times New Roman" panose="02020603050405020304" pitchFamily="18" charset="0"/>
              </a:rPr>
              <a:t> (N</a:t>
            </a:r>
            <a:r>
              <a:rPr lang="en-US" baseline="-25000" dirty="0">
                <a:effectLst/>
                <a:ea typeface="Times New Roman" panose="02020603050405020304" pitchFamily="18" charset="0"/>
              </a:rPr>
              <a:t>2</a:t>
            </a:r>
            <a:r>
              <a:rPr lang="en-US" dirty="0">
                <a:effectLst/>
                <a:ea typeface="Times New Roman" panose="02020603050405020304" pitchFamily="18" charset="0"/>
              </a:rPr>
              <a:t>O), and </a:t>
            </a:r>
            <a:r>
              <a:rPr lang="en-US" b="1" dirty="0">
                <a:effectLst/>
                <a:ea typeface="Times New Roman" panose="02020603050405020304" pitchFamily="18" charset="0"/>
              </a:rPr>
              <a:t>chlorofluorocarbons</a:t>
            </a:r>
            <a:r>
              <a:rPr lang="en-US" dirty="0">
                <a:effectLst/>
                <a:ea typeface="Times New Roman" panose="02020603050405020304" pitchFamily="18" charset="0"/>
              </a:rPr>
              <a:t>. Some greenhouse gases occur naturally, others are man-made.</a:t>
            </a:r>
            <a:r>
              <a:rPr lang="en-US" dirty="0">
                <a:ea typeface="Times New Roman" panose="02020603050405020304" pitchFamily="18" charset="0"/>
              </a:rPr>
              <a:t> </a:t>
            </a:r>
            <a:endParaRPr lang="en-US" dirty="0">
              <a:effectLst/>
              <a:ea typeface="Times New Roman" panose="02020603050405020304" pitchFamily="18" charset="0"/>
            </a:endParaRPr>
          </a:p>
          <a:p>
            <a:pPr marL="0" marR="0" indent="0">
              <a:lnSpc>
                <a:spcPct val="115000"/>
              </a:lnSpc>
              <a:spcBef>
                <a:spcPts val="0"/>
              </a:spcBef>
              <a:spcAft>
                <a:spcPts val="0"/>
              </a:spcAft>
              <a:buNone/>
            </a:pPr>
            <a:endParaRPr lang="en-US" dirty="0">
              <a:effectLst/>
              <a:ea typeface="Times New Roman" panose="02020603050405020304" pitchFamily="18" charset="0"/>
            </a:endParaRPr>
          </a:p>
          <a:p>
            <a:pPr marL="0" indent="0">
              <a:buNone/>
            </a:pPr>
            <a:endParaRPr lang="en-US" sz="1500" dirty="0"/>
          </a:p>
          <a:p>
            <a:endParaRPr lang="en-US" dirty="0"/>
          </a:p>
        </p:txBody>
      </p:sp>
      <p:pic>
        <p:nvPicPr>
          <p:cNvPr id="4" name="Picture 3" descr="Pie chart of Total US Greenhouse Gas Emissions by Economic Sector in 2017">
            <a:extLst>
              <a:ext uri="{FF2B5EF4-FFF2-40B4-BE49-F238E27FC236}">
                <a16:creationId xmlns:a16="http://schemas.microsoft.com/office/drawing/2014/main" id="{3C27FE05-584B-FED3-FFCA-C542FE4E6F0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3929" y="1588755"/>
            <a:ext cx="3615214" cy="4249405"/>
          </a:xfrm>
          <a:prstGeom prst="rect">
            <a:avLst/>
          </a:prstGeom>
          <a:noFill/>
          <a:ln>
            <a:noFill/>
          </a:ln>
        </p:spPr>
      </p:pic>
    </p:spTree>
    <p:extLst>
      <p:ext uri="{BB962C8B-B14F-4D97-AF65-F5344CB8AC3E}">
        <p14:creationId xmlns:p14="http://schemas.microsoft.com/office/powerpoint/2010/main" val="964048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268417-CEB1-18E2-B1AA-A54214A3B8B8}"/>
              </a:ext>
            </a:extLst>
          </p:cNvPr>
          <p:cNvSpPr>
            <a:spLocks noGrp="1"/>
          </p:cNvSpPr>
          <p:nvPr>
            <p:ph type="body" sz="quarter" idx="13"/>
          </p:nvPr>
        </p:nvSpPr>
        <p:spPr/>
        <p:txBody>
          <a:bodyPr>
            <a:normAutofit/>
          </a:bodyPr>
          <a:lstStyle/>
          <a:p>
            <a:r>
              <a:rPr lang="en-US" sz="4800" dirty="0"/>
              <a:t>Action Item</a:t>
            </a:r>
          </a:p>
        </p:txBody>
      </p:sp>
      <p:sp>
        <p:nvSpPr>
          <p:cNvPr id="3" name="Text Placeholder 2">
            <a:extLst>
              <a:ext uri="{FF2B5EF4-FFF2-40B4-BE49-F238E27FC236}">
                <a16:creationId xmlns:a16="http://schemas.microsoft.com/office/drawing/2014/main" id="{1D0BA646-8BC5-FCD9-7CD4-DB585CF079C2}"/>
              </a:ext>
            </a:extLst>
          </p:cNvPr>
          <p:cNvSpPr>
            <a:spLocks noGrp="1"/>
          </p:cNvSpPr>
          <p:nvPr>
            <p:ph type="body" sz="quarter" idx="14"/>
          </p:nvPr>
        </p:nvSpPr>
        <p:spPr/>
        <p:txBody>
          <a:bodyPr/>
          <a:lstStyle/>
          <a:p>
            <a:pPr marL="0" indent="0" fontAlgn="base">
              <a:buNone/>
            </a:pPr>
            <a:r>
              <a:rPr lang="en-US" sz="2000" dirty="0">
                <a:solidFill>
                  <a:schemeClr val="bg1"/>
                </a:solidFill>
              </a:rPr>
              <a:t>Using information presented in this task as evidence answer the following questions:</a:t>
            </a:r>
          </a:p>
          <a:p>
            <a:pPr fontAlgn="base"/>
            <a:r>
              <a:rPr lang="en-US" sz="2000" dirty="0">
                <a:solidFill>
                  <a:schemeClr val="bg1"/>
                </a:solidFill>
              </a:rPr>
              <a:t>Which human activity contributes the most greenhouse gas emissions?  </a:t>
            </a:r>
          </a:p>
          <a:p>
            <a:pPr fontAlgn="base"/>
            <a:r>
              <a:rPr lang="en-US" sz="2000" dirty="0">
                <a:solidFill>
                  <a:schemeClr val="bg1"/>
                </a:solidFill>
              </a:rPr>
              <a:t>Which greenhouse gas emission correlates with the rise in average global temperature?</a:t>
            </a:r>
          </a:p>
        </p:txBody>
      </p:sp>
      <p:sp>
        <p:nvSpPr>
          <p:cNvPr id="4" name="TextBox 3">
            <a:extLst>
              <a:ext uri="{FF2B5EF4-FFF2-40B4-BE49-F238E27FC236}">
                <a16:creationId xmlns:a16="http://schemas.microsoft.com/office/drawing/2014/main" id="{8FE85F3C-3431-EF81-18CA-2632396D0239}"/>
              </a:ext>
            </a:extLst>
          </p:cNvPr>
          <p:cNvSpPr txBox="1"/>
          <p:nvPr/>
        </p:nvSpPr>
        <p:spPr>
          <a:xfrm>
            <a:off x="545406" y="3187216"/>
            <a:ext cx="6700509" cy="2308324"/>
          </a:xfrm>
          <a:prstGeom prst="rect">
            <a:avLst/>
          </a:prstGeom>
          <a:noFill/>
        </p:spPr>
        <p:txBody>
          <a:bodyPr wrap="square" rtlCol="0">
            <a:spAutoFit/>
          </a:bodyPr>
          <a:lstStyle/>
          <a:p>
            <a:r>
              <a:rPr lang="en-US" dirty="0"/>
              <a:t>Answer #1</a:t>
            </a:r>
          </a:p>
          <a:p>
            <a:endParaRPr lang="en-US" dirty="0"/>
          </a:p>
          <a:p>
            <a:r>
              <a:rPr lang="en-US" dirty="0"/>
              <a:t>_________________________________________________________</a:t>
            </a:r>
          </a:p>
          <a:p>
            <a:endParaRPr lang="en-US" dirty="0"/>
          </a:p>
          <a:p>
            <a:endParaRPr lang="en-US" dirty="0"/>
          </a:p>
          <a:p>
            <a:r>
              <a:rPr lang="en-US" dirty="0"/>
              <a:t>Answer #2</a:t>
            </a:r>
          </a:p>
          <a:p>
            <a:endParaRPr lang="en-US" dirty="0"/>
          </a:p>
          <a:p>
            <a:r>
              <a:rPr lang="en-US" dirty="0"/>
              <a:t>_________________________________________________________</a:t>
            </a:r>
          </a:p>
        </p:txBody>
      </p:sp>
    </p:spTree>
    <p:extLst>
      <p:ext uri="{BB962C8B-B14F-4D97-AF65-F5344CB8AC3E}">
        <p14:creationId xmlns:p14="http://schemas.microsoft.com/office/powerpoint/2010/main" val="3262605318"/>
      </p:ext>
    </p:extLst>
  </p:cSld>
  <p:clrMapOvr>
    <a:masterClrMapping/>
  </p:clrMapOvr>
</p:sld>
</file>

<file path=ppt/theme/theme1.xml><?xml version="1.0" encoding="utf-8"?>
<a:theme xmlns:a="http://schemas.openxmlformats.org/drawingml/2006/main" name="Climate Superstars Template V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990E69A7E5514698B82E85C715DE80" ma:contentTypeVersion="16" ma:contentTypeDescription="Create a new document." ma:contentTypeScope="" ma:versionID="8ffe598fb4b52e1c259182195b707a61">
  <xsd:schema xmlns:xsd="http://www.w3.org/2001/XMLSchema" xmlns:xs="http://www.w3.org/2001/XMLSchema" xmlns:p="http://schemas.microsoft.com/office/2006/metadata/properties" xmlns:ns2="f56e8ec2-5462-494e-8218-bc549b6fa7ca" xmlns:ns3="06f73a26-99ac-4f21-82c1-84b18b6a34bc" targetNamespace="http://schemas.microsoft.com/office/2006/metadata/properties" ma:root="true" ma:fieldsID="d236162ed608142ebec581e6d8575172" ns2:_="" ns3:_="">
    <xsd:import namespace="f56e8ec2-5462-494e-8218-bc549b6fa7ca"/>
    <xsd:import namespace="06f73a26-99ac-4f21-82c1-84b18b6a34b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6e8ec2-5462-494e-8218-bc549b6fa7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7898046-8694-4dfb-8a91-4843ba3e454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f73a26-99ac-4f21-82c1-84b18b6a34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6c74d8-2952-43fe-9cf3-9644f8bcd091}" ma:internalName="TaxCatchAll" ma:showField="CatchAllData" ma:web="06f73a26-99ac-4f21-82c1-84b18b6a34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56e8ec2-5462-494e-8218-bc549b6fa7ca">
      <Terms xmlns="http://schemas.microsoft.com/office/infopath/2007/PartnerControls"/>
    </lcf76f155ced4ddcb4097134ff3c332f>
    <TaxCatchAll xmlns="06f73a26-99ac-4f21-82c1-84b18b6a34bc" xsi:nil="true"/>
  </documentManagement>
</p:properties>
</file>

<file path=customXml/itemProps1.xml><?xml version="1.0" encoding="utf-8"?>
<ds:datastoreItem xmlns:ds="http://schemas.openxmlformats.org/officeDocument/2006/customXml" ds:itemID="{1A52D0DB-9E9F-40EE-A421-B21F880479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6e8ec2-5462-494e-8218-bc549b6fa7ca"/>
    <ds:schemaRef ds:uri="06f73a26-99ac-4f21-82c1-84b18b6a34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161940-27DB-4CAA-A355-87756BD3015F}">
  <ds:schemaRefs>
    <ds:schemaRef ds:uri="http://schemas.microsoft.com/sharepoint/v3/contenttype/forms"/>
  </ds:schemaRefs>
</ds:datastoreItem>
</file>

<file path=customXml/itemProps3.xml><?xml version="1.0" encoding="utf-8"?>
<ds:datastoreItem xmlns:ds="http://schemas.openxmlformats.org/officeDocument/2006/customXml" ds:itemID="{CF76FDB5-99DA-46BD-AA65-6581A6C36915}">
  <ds:schemaRefs>
    <ds:schemaRef ds:uri="http://purl.org/dc/elements/1.1/"/>
    <ds:schemaRef ds:uri="http://purl.org/dc/terms/"/>
    <ds:schemaRef ds:uri="06f73a26-99ac-4f21-82c1-84b18b6a34bc"/>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f56e8ec2-5462-494e-8218-bc549b6fa7c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2022 Climate Superstars Task 1_branded</Template>
  <TotalTime>5</TotalTime>
  <Words>530</Words>
  <Application>Microsoft Office PowerPoint</Application>
  <PresentationFormat>Widescreen</PresentationFormat>
  <Paragraphs>37</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Tahoma</vt:lpstr>
      <vt:lpstr>Times New Roman</vt:lpstr>
      <vt:lpstr>Wingdings</vt:lpstr>
      <vt:lpstr>Climate Superstars Template V1</vt:lpstr>
      <vt:lpstr>Learn How Humans Contribute to Climate Change</vt:lpstr>
      <vt:lpstr>Learning Objectives</vt:lpstr>
      <vt:lpstr>Vocabulary</vt:lpstr>
      <vt:lpstr>PowerPoint Presentation</vt:lpstr>
      <vt:lpstr>Greenhouse Effect</vt:lpstr>
      <vt:lpstr>Greenhouse Effect</vt:lpstr>
      <vt:lpstr>Human Activities &amp; Climate Change</vt:lpstr>
      <vt:lpstr>Greenhouse Gas Emissions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Willig</dc:creator>
  <cp:lastModifiedBy>Amy Skalmusky</cp:lastModifiedBy>
  <cp:revision>2</cp:revision>
  <dcterms:created xsi:type="dcterms:W3CDTF">2022-04-15T14:29:07Z</dcterms:created>
  <dcterms:modified xsi:type="dcterms:W3CDTF">2022-08-10T21:24:41Z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0x0101001C990E69A7E5514698B82E85C715DE80</vt:lpwstr>
  </property>
  <property fmtid="{D5CDD505-2E9C-101B-9397-08002B2CF9AE}" pid="3" name="MediaServiceImageTags">
    <vt:lpwstr/>
  </property>
</Properties>
</file>