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70" r:id="rId7"/>
    <p:sldId id="266" r:id="rId8"/>
    <p:sldId id="273" r:id="rId9"/>
    <p:sldId id="276" r:id="rId10"/>
    <p:sldId id="277" r:id="rId11"/>
    <p:sldId id="278"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1256B-422C-0F17-9110-2FA1A5EF96AD}" name="Nicole Lemmo Saini" initials="NLS" userId="S::NLemmoSaini@neefusa.org::6a03ec24-9619-41c8-8e38-b8410d286849" providerId="AD"/>
  <p188:author id="{8A38229D-3867-3DE2-C0A6-7D526174AD90}" name="Megan Willig" initials="MW" userId="S::mwillig@neefusa.org::c780a6ed-d7b9-474c-9cc3-5637695fd08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6F3E"/>
    <a:srgbClr val="2F7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BDC2F-F00B-4EF6-B4AC-E3BF567DB33B}" v="1" dt="2026-02-13T23:49:13.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720"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15DC-BE5B-B417-715B-6F65DFBD4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0ACF1-122A-975E-ACA9-D4F824A88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2528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67E0-FA99-DF8B-FD66-5ACDE6D3C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EE9BFE-C6FF-A10A-36A3-4257D5954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C852F6-60AE-9CC0-BF4A-0D493314A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367C1-9474-6D59-E6EB-D019F615E83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2/13/2026</a:t>
            </a:fld>
            <a:endParaRPr lang="en-US"/>
          </a:p>
        </p:txBody>
      </p:sp>
      <p:sp>
        <p:nvSpPr>
          <p:cNvPr id="6" name="Footer Placeholder 5">
            <a:extLst>
              <a:ext uri="{FF2B5EF4-FFF2-40B4-BE49-F238E27FC236}">
                <a16:creationId xmlns:a16="http://schemas.microsoft.com/office/drawing/2014/main" id="{778D6B74-8370-AE1E-733F-2E9ECE9019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764F47-3F69-84F7-C8C2-DEF22DAB4D78}"/>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255395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0F20-8C0B-4235-58EF-6292A82040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4D990D-5085-4B73-2B23-52E60688B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E79C2-5AC7-C634-F8E9-6DA9DA54B7B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2/13/2026</a:t>
            </a:fld>
            <a:endParaRPr lang="en-US"/>
          </a:p>
        </p:txBody>
      </p:sp>
      <p:sp>
        <p:nvSpPr>
          <p:cNvPr id="5" name="Footer Placeholder 4">
            <a:extLst>
              <a:ext uri="{FF2B5EF4-FFF2-40B4-BE49-F238E27FC236}">
                <a16:creationId xmlns:a16="http://schemas.microsoft.com/office/drawing/2014/main" id="{8743E18C-972A-98F2-7B12-54B377828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79C9AA-CEFE-D482-5278-5537A1455A6C}"/>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13261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085BCB-D445-3C85-0D47-5DA7CD33DF82}"/>
              </a:ext>
            </a:extLst>
          </p:cNvPr>
          <p:cNvSpPr/>
          <p:nvPr/>
        </p:nvSpPr>
        <p:spPr>
          <a:xfrm>
            <a:off x="0" y="365126"/>
            <a:ext cx="12192000" cy="105072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BA845-0818-A254-D09D-4628FBAD94E8}"/>
              </a:ext>
            </a:extLst>
          </p:cNvPr>
          <p:cNvSpPr>
            <a:spLocks noGrp="1"/>
          </p:cNvSpPr>
          <p:nvPr>
            <p:ph type="title"/>
          </p:nvPr>
        </p:nvSpPr>
        <p:spPr/>
        <p:txBody>
          <a:bodyPr/>
          <a:lstStyle>
            <a:lvl1pPr>
              <a:defRPr>
                <a:solidFill>
                  <a:srgbClr val="00285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1E307F-0D2E-E65D-9AB6-B0857800E9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5CBF-ED9C-C7AA-6162-95E06F16E34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2/13/2026</a:t>
            </a:fld>
            <a:endParaRPr lang="en-US"/>
          </a:p>
        </p:txBody>
      </p:sp>
      <p:sp>
        <p:nvSpPr>
          <p:cNvPr id="5" name="Footer Placeholder 4">
            <a:extLst>
              <a:ext uri="{FF2B5EF4-FFF2-40B4-BE49-F238E27FC236}">
                <a16:creationId xmlns:a16="http://schemas.microsoft.com/office/drawing/2014/main" id="{9923B256-1826-9829-B5C0-8A91D766D3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81041B-3A1A-0826-4478-EF2D39D666A4}"/>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23437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64BE-BBCC-298E-28D9-72D0470D3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B11B6-D557-2D91-B578-0F54DCCEB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761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BC8EEA-E752-A717-0FCA-A5C40A7F860C}"/>
              </a:ext>
            </a:extLst>
          </p:cNvPr>
          <p:cNvSpPr/>
          <p:nvPr/>
        </p:nvSpPr>
        <p:spPr>
          <a:xfrm>
            <a:off x="0" y="365125"/>
            <a:ext cx="12192000" cy="1325563"/>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CB4BD-2149-DCFF-D8B4-D98451F88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D6590-39E8-C09A-03DC-2708748ABBCA}"/>
              </a:ext>
            </a:extLst>
          </p:cNvPr>
          <p:cNvSpPr>
            <a:spLocks noGrp="1"/>
          </p:cNvSpPr>
          <p:nvPr>
            <p:ph sz="half" idx="1"/>
          </p:nvPr>
        </p:nvSpPr>
        <p:spPr>
          <a:xfrm>
            <a:off x="838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6B99A0-94E4-B9AE-4879-EE88B7D6CAEB}"/>
              </a:ext>
            </a:extLst>
          </p:cNvPr>
          <p:cNvSpPr>
            <a:spLocks noGrp="1"/>
          </p:cNvSpPr>
          <p:nvPr>
            <p:ph sz="half" idx="2"/>
          </p:nvPr>
        </p:nvSpPr>
        <p:spPr>
          <a:xfrm>
            <a:off x="6172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577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3291752C-0CA0-53BD-F815-EC20F6E961D7}"/>
              </a:ext>
            </a:extLst>
          </p:cNvPr>
          <p:cNvSpPr/>
          <p:nvPr/>
        </p:nvSpPr>
        <p:spPr>
          <a:xfrm>
            <a:off x="569561" y="1587294"/>
            <a:ext cx="3429002" cy="1591597"/>
          </a:xfrm>
          <a:prstGeom prst="wave">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5B1A4E-0AE1-E592-3682-5E9C17DEA9DF}"/>
              </a:ext>
            </a:extLst>
          </p:cNvPr>
          <p:cNvSpPr/>
          <p:nvPr/>
        </p:nvSpPr>
        <p:spPr>
          <a:xfrm>
            <a:off x="569561" y="0"/>
            <a:ext cx="3429002" cy="229091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275CB22-72A2-2376-09C0-DFB256F38790}"/>
              </a:ext>
            </a:extLst>
          </p:cNvPr>
          <p:cNvSpPr>
            <a:spLocks noGrp="1"/>
          </p:cNvSpPr>
          <p:nvPr>
            <p:ph type="body" sz="quarter" idx="13"/>
          </p:nvPr>
        </p:nvSpPr>
        <p:spPr>
          <a:xfrm>
            <a:off x="993775" y="384175"/>
            <a:ext cx="2587625" cy="2162175"/>
          </a:xfrm>
        </p:spPr>
        <p:txBody>
          <a:bodyPr>
            <a:normAutofit/>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Media Placeholder 11">
            <a:extLst>
              <a:ext uri="{FF2B5EF4-FFF2-40B4-BE49-F238E27FC236}">
                <a16:creationId xmlns:a16="http://schemas.microsoft.com/office/drawing/2014/main" id="{36C4486B-9DBD-22BE-3DD7-D21A6E4CD1AB}"/>
              </a:ext>
            </a:extLst>
          </p:cNvPr>
          <p:cNvSpPr>
            <a:spLocks noGrp="1"/>
          </p:cNvSpPr>
          <p:nvPr>
            <p:ph type="media" sz="quarter" idx="14"/>
          </p:nvPr>
        </p:nvSpPr>
        <p:spPr>
          <a:xfrm>
            <a:off x="4326195" y="1857580"/>
            <a:ext cx="7578468" cy="3854962"/>
          </a:xfrm>
        </p:spPr>
        <p:txBody>
          <a:bodyPr/>
          <a:lstStyle/>
          <a:p>
            <a:r>
              <a:rPr lang="en-US"/>
              <a:t>Click icon to add media</a:t>
            </a:r>
          </a:p>
        </p:txBody>
      </p:sp>
    </p:spTree>
    <p:extLst>
      <p:ext uri="{BB962C8B-B14F-4D97-AF65-F5344CB8AC3E}">
        <p14:creationId xmlns:p14="http://schemas.microsoft.com/office/powerpoint/2010/main" val="423340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C293-C04A-608E-E907-ACF4B5D650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70992-5C6C-EDB9-DBFF-5B49DB5EB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AFB13-B577-5EF5-F116-72025BF13801}"/>
              </a:ext>
            </a:extLst>
          </p:cNvPr>
          <p:cNvSpPr>
            <a:spLocks noGrp="1"/>
          </p:cNvSpPr>
          <p:nvPr>
            <p:ph sz="half" idx="2"/>
          </p:nvPr>
        </p:nvSpPr>
        <p:spPr>
          <a:xfrm>
            <a:off x="839788" y="2505075"/>
            <a:ext cx="5157787"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BF3AA-ADD0-E021-2B0A-1BF4FB40D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1BB76-A410-EF0F-AC03-1410213B35E5}"/>
              </a:ext>
            </a:extLst>
          </p:cNvPr>
          <p:cNvSpPr>
            <a:spLocks noGrp="1"/>
          </p:cNvSpPr>
          <p:nvPr>
            <p:ph sz="quarter" idx="4"/>
          </p:nvPr>
        </p:nvSpPr>
        <p:spPr>
          <a:xfrm>
            <a:off x="6172200" y="2505075"/>
            <a:ext cx="5183188"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75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1FB8-5939-BB97-04F8-11D99C102B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8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C378-91CD-AD94-700A-BBBFE1904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7C303-3DDC-D3E3-8D54-6F1CB399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7CA18-DE53-0D51-59C2-852C53E25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D1B09-8167-83C7-A9D4-1991014CFA7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2/13/2026</a:t>
            </a:fld>
            <a:endParaRPr lang="en-US"/>
          </a:p>
        </p:txBody>
      </p:sp>
      <p:sp>
        <p:nvSpPr>
          <p:cNvPr id="6" name="Footer Placeholder 5">
            <a:extLst>
              <a:ext uri="{FF2B5EF4-FFF2-40B4-BE49-F238E27FC236}">
                <a16:creationId xmlns:a16="http://schemas.microsoft.com/office/drawing/2014/main" id="{B98B48DB-9F6B-6BD6-913F-C44A9EB4B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1BF11F-C3A8-7A2D-563F-511BE731A4D5}"/>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655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55AFE-4DE5-971D-C4FB-32BF73F10B06}"/>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2/13/2026</a:t>
            </a:fld>
            <a:endParaRPr lang="en-US"/>
          </a:p>
        </p:txBody>
      </p:sp>
      <p:sp>
        <p:nvSpPr>
          <p:cNvPr id="3" name="Footer Placeholder 2">
            <a:extLst>
              <a:ext uri="{FF2B5EF4-FFF2-40B4-BE49-F238E27FC236}">
                <a16:creationId xmlns:a16="http://schemas.microsoft.com/office/drawing/2014/main" id="{62E12545-EFD4-3AD2-C7E2-A92E055153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548740-594C-68F9-D985-91EF3C0E760B}"/>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
        <p:nvSpPr>
          <p:cNvPr id="5" name="Rectangle 4">
            <a:extLst>
              <a:ext uri="{FF2B5EF4-FFF2-40B4-BE49-F238E27FC236}">
                <a16:creationId xmlns:a16="http://schemas.microsoft.com/office/drawing/2014/main" id="{97490716-2A7E-10E0-009C-50B8C9A3E86F}"/>
              </a:ext>
            </a:extLst>
          </p:cNvPr>
          <p:cNvSpPr/>
          <p:nvPr/>
        </p:nvSpPr>
        <p:spPr>
          <a:xfrm>
            <a:off x="265470" y="353962"/>
            <a:ext cx="7806813" cy="2133600"/>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7A01C5-C3F3-FFBF-C8D5-F768FF1FC00F}"/>
              </a:ext>
            </a:extLst>
          </p:cNvPr>
          <p:cNvSpPr/>
          <p:nvPr/>
        </p:nvSpPr>
        <p:spPr>
          <a:xfrm>
            <a:off x="265469" y="2694039"/>
            <a:ext cx="7806813" cy="318565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1F6960-3230-2E19-065E-B7392DEBD781}"/>
              </a:ext>
            </a:extLst>
          </p:cNvPr>
          <p:cNvSpPr/>
          <p:nvPr/>
        </p:nvSpPr>
        <p:spPr>
          <a:xfrm>
            <a:off x="8239433" y="353962"/>
            <a:ext cx="3687097" cy="5525727"/>
          </a:xfrm>
          <a:prstGeom prst="rect">
            <a:avLst/>
          </a:prstGeom>
          <a:solidFill>
            <a:srgbClr val="002856"/>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D9ED284-2895-C2DA-B8EE-BA74BA69D0A2}"/>
              </a:ext>
            </a:extLst>
          </p:cNvPr>
          <p:cNvSpPr>
            <a:spLocks noGrp="1"/>
          </p:cNvSpPr>
          <p:nvPr>
            <p:ph type="body" sz="quarter" idx="13"/>
          </p:nvPr>
        </p:nvSpPr>
        <p:spPr>
          <a:xfrm>
            <a:off x="545406" y="1137239"/>
            <a:ext cx="7246938" cy="969041"/>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F6E67595-C628-B4B6-4F81-084BD3CAFC7F}"/>
              </a:ext>
            </a:extLst>
          </p:cNvPr>
          <p:cNvSpPr>
            <a:spLocks noGrp="1"/>
          </p:cNvSpPr>
          <p:nvPr>
            <p:ph type="body" sz="quarter" idx="14"/>
          </p:nvPr>
        </p:nvSpPr>
        <p:spPr>
          <a:xfrm>
            <a:off x="8610600" y="1081548"/>
            <a:ext cx="2981632" cy="4413992"/>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9928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7FFCD-7FE2-66A2-636F-5644721E277D}"/>
              </a:ext>
            </a:extLst>
          </p:cNvPr>
          <p:cNvSpPr/>
          <p:nvPr/>
        </p:nvSpPr>
        <p:spPr>
          <a:xfrm>
            <a:off x="0" y="6176963"/>
            <a:ext cx="12192000" cy="681038"/>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8FDBDFB-6B57-D788-1B78-2F92D6625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E714D8-4812-44AB-DA83-041AC2D865C4}"/>
              </a:ext>
            </a:extLst>
          </p:cNvPr>
          <p:cNvSpPr>
            <a:spLocks noGrp="1"/>
          </p:cNvSpPr>
          <p:nvPr>
            <p:ph type="body" idx="1"/>
          </p:nvPr>
        </p:nvSpPr>
        <p:spPr>
          <a:xfrm>
            <a:off x="838200" y="1825625"/>
            <a:ext cx="10515600" cy="3896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 clipart&#10;&#10;Description automatically generated">
            <a:extLst>
              <a:ext uri="{FF2B5EF4-FFF2-40B4-BE49-F238E27FC236}">
                <a16:creationId xmlns:a16="http://schemas.microsoft.com/office/drawing/2014/main" id="{43F2B541-AADE-54B9-8E57-73EE2134B2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24284" y="6356350"/>
            <a:ext cx="2143432" cy="452449"/>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DB1529AD-5C10-651D-A767-96334B1B7C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61776" y="6203893"/>
            <a:ext cx="2640847" cy="670038"/>
          </a:xfrm>
          <a:prstGeom prst="rect">
            <a:avLst/>
          </a:prstGeom>
        </p:spPr>
      </p:pic>
      <p:pic>
        <p:nvPicPr>
          <p:cNvPr id="13" name="Picture 12" descr="Logo, company name&#10;&#10;Description automatically generated">
            <a:extLst>
              <a:ext uri="{FF2B5EF4-FFF2-40B4-BE49-F238E27FC236}">
                <a16:creationId xmlns:a16="http://schemas.microsoft.com/office/drawing/2014/main" id="{360B4163-1C26-63EC-FD03-DF459784851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61429" y="6243261"/>
            <a:ext cx="577757" cy="591302"/>
          </a:xfrm>
          <a:prstGeom prst="rect">
            <a:avLst/>
          </a:prstGeom>
        </p:spPr>
      </p:pic>
    </p:spTree>
    <p:extLst>
      <p:ext uri="{BB962C8B-B14F-4D97-AF65-F5344CB8AC3E}">
        <p14:creationId xmlns:p14="http://schemas.microsoft.com/office/powerpoint/2010/main" val="955789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green-power-markets/what-green-pow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q8HmRLCgDAI"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VkTRcTyDSyk"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D151-F86E-3C41-E6BE-E6C3446078DA}"/>
              </a:ext>
            </a:extLst>
          </p:cNvPr>
          <p:cNvSpPr>
            <a:spLocks noGrp="1"/>
          </p:cNvSpPr>
          <p:nvPr>
            <p:ph type="ctrTitle"/>
          </p:nvPr>
        </p:nvSpPr>
        <p:spPr>
          <a:xfrm>
            <a:off x="387275" y="1122363"/>
            <a:ext cx="11424621" cy="2387600"/>
          </a:xfrm>
        </p:spPr>
        <p:txBody>
          <a:bodyPr>
            <a:noAutofit/>
          </a:bodyPr>
          <a:lstStyle/>
          <a:p>
            <a:r>
              <a:rPr lang="en-US" sz="7200" b="1">
                <a:latin typeface="+mn-lt"/>
              </a:rPr>
              <a:t>What are the Best Types of Renewable Energy? – Part 2</a:t>
            </a:r>
          </a:p>
        </p:txBody>
      </p:sp>
      <p:sp>
        <p:nvSpPr>
          <p:cNvPr id="3" name="Subtitle 2">
            <a:extLst>
              <a:ext uri="{FF2B5EF4-FFF2-40B4-BE49-F238E27FC236}">
                <a16:creationId xmlns:a16="http://schemas.microsoft.com/office/drawing/2014/main" id="{6FD68D68-B1B1-0B7B-1BA9-89268D2C4D48}"/>
              </a:ext>
            </a:extLst>
          </p:cNvPr>
          <p:cNvSpPr>
            <a:spLocks noGrp="1"/>
          </p:cNvSpPr>
          <p:nvPr>
            <p:ph type="subTitle" idx="1"/>
          </p:nvPr>
        </p:nvSpPr>
        <p:spPr/>
        <p:txBody>
          <a:bodyPr>
            <a:normAutofit lnSpcReduction="10000"/>
          </a:bodyPr>
          <a:lstStyle/>
          <a:p>
            <a:r>
              <a:rPr lang="en-US" sz="6000"/>
              <a:t>2022 Climate Superstars Task #8</a:t>
            </a:r>
          </a:p>
        </p:txBody>
      </p:sp>
    </p:spTree>
    <p:extLst>
      <p:ext uri="{BB962C8B-B14F-4D97-AF65-F5344CB8AC3E}">
        <p14:creationId xmlns:p14="http://schemas.microsoft.com/office/powerpoint/2010/main" val="30654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C759-D2FE-8A9B-1341-891DF5112D9B}"/>
              </a:ext>
            </a:extLst>
          </p:cNvPr>
          <p:cNvSpPr>
            <a:spLocks noGrp="1"/>
          </p:cNvSpPr>
          <p:nvPr>
            <p:ph type="title"/>
          </p:nvPr>
        </p:nvSpPr>
        <p:spPr/>
        <p:txBody>
          <a:bodyPr>
            <a:normAutofit/>
          </a:bodyPr>
          <a:lstStyle/>
          <a:p>
            <a:r>
              <a:rPr lang="en-US" sz="4800" b="1">
                <a:latin typeface="+mn-lt"/>
              </a:rPr>
              <a:t>Learning Objectives</a:t>
            </a:r>
          </a:p>
        </p:txBody>
      </p:sp>
      <p:sp>
        <p:nvSpPr>
          <p:cNvPr id="3" name="Content Placeholder 2">
            <a:extLst>
              <a:ext uri="{FF2B5EF4-FFF2-40B4-BE49-F238E27FC236}">
                <a16:creationId xmlns:a16="http://schemas.microsoft.com/office/drawing/2014/main" id="{05D7912C-CF36-741E-3B0D-CFB1134D0FF3}"/>
              </a:ext>
            </a:extLst>
          </p:cNvPr>
          <p:cNvSpPr>
            <a:spLocks noGrp="1"/>
          </p:cNvSpPr>
          <p:nvPr>
            <p:ph idx="1"/>
          </p:nvPr>
        </p:nvSpPr>
        <p:spPr/>
        <p:txBody>
          <a:bodyPr vert="horz" lIns="91440" tIns="45720" rIns="91440" bIns="45720" rtlCol="0" anchor="t">
            <a:normAutofit/>
          </a:bodyPr>
          <a:lstStyle/>
          <a:p>
            <a:pPr marL="0" marR="0" lvl="0" indent="0">
              <a:lnSpc>
                <a:spcPct val="107000"/>
              </a:lnSpc>
              <a:spcBef>
                <a:spcPts val="0"/>
              </a:spcBef>
              <a:spcAft>
                <a:spcPts val="0"/>
              </a:spcAft>
              <a:buNone/>
            </a:pPr>
            <a:r>
              <a:rPr lang="en-US" sz="3600" dirty="0"/>
              <a:t>After completing this task, you will be able to…</a:t>
            </a:r>
          </a:p>
          <a:p>
            <a:pPr marL="800100" lvl="1" indent="-342900">
              <a:lnSpc>
                <a:spcPct val="107000"/>
              </a:lnSpc>
              <a:spcBef>
                <a:spcPts val="0"/>
              </a:spcBef>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Arial" panose="020B0604020202020204" pitchFamily="34" charset="0"/>
              </a:rPr>
              <a:t>Explain the difference between renewable and green energy sources.</a:t>
            </a:r>
          </a:p>
          <a:p>
            <a:pPr marL="800100" lvl="1" indent="-342900">
              <a:lnSpc>
                <a:spcPct val="107000"/>
              </a:lnSpc>
              <a:spcBef>
                <a:spcPts val="0"/>
              </a:spcBef>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Arial" panose="020B0604020202020204" pitchFamily="34" charset="0"/>
              </a:rPr>
              <a:t>State the main benefits of green energy.</a:t>
            </a:r>
          </a:p>
          <a:p>
            <a:pPr marL="800100" lvl="1" indent="-342900">
              <a:lnSpc>
                <a:spcPct val="107000"/>
              </a:lnSpc>
              <a:spcBef>
                <a:spcPts val="0"/>
              </a:spcBef>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Arial" panose="020B0604020202020204" pitchFamily="34" charset="0"/>
              </a:rPr>
              <a:t>Explain why lifecycle analysis of renewables helps clarify which energy technologies are the greenest.</a:t>
            </a:r>
          </a:p>
        </p:txBody>
      </p:sp>
    </p:spTree>
    <p:extLst>
      <p:ext uri="{BB962C8B-B14F-4D97-AF65-F5344CB8AC3E}">
        <p14:creationId xmlns:p14="http://schemas.microsoft.com/office/powerpoint/2010/main" val="23442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711E-17E8-1FE4-3CB3-26476050DEB6}"/>
              </a:ext>
            </a:extLst>
          </p:cNvPr>
          <p:cNvSpPr>
            <a:spLocks noGrp="1"/>
          </p:cNvSpPr>
          <p:nvPr>
            <p:ph type="title"/>
          </p:nvPr>
        </p:nvSpPr>
        <p:spPr/>
        <p:txBody>
          <a:bodyPr>
            <a:normAutofit/>
          </a:bodyPr>
          <a:lstStyle/>
          <a:p>
            <a:r>
              <a:rPr lang="en-US" sz="4800" b="1">
                <a:latin typeface="+mn-lt"/>
              </a:rPr>
              <a:t>Vocabulary</a:t>
            </a:r>
          </a:p>
        </p:txBody>
      </p:sp>
      <p:sp>
        <p:nvSpPr>
          <p:cNvPr id="3" name="Content Placeholder 2">
            <a:extLst>
              <a:ext uri="{FF2B5EF4-FFF2-40B4-BE49-F238E27FC236}">
                <a16:creationId xmlns:a16="http://schemas.microsoft.com/office/drawing/2014/main" id="{2098F2BB-E943-557A-A0DC-EC9E8EC9A0BD}"/>
              </a:ext>
            </a:extLst>
          </p:cNvPr>
          <p:cNvSpPr>
            <a:spLocks noGrp="1"/>
          </p:cNvSpPr>
          <p:nvPr>
            <p:ph idx="1"/>
          </p:nvPr>
        </p:nvSpPr>
        <p:spPr>
          <a:xfrm>
            <a:off x="794844" y="1540629"/>
            <a:ext cx="10691013" cy="4486275"/>
          </a:xfrm>
        </p:spPr>
        <p:txBody>
          <a:bodyPr>
            <a:noAutofit/>
          </a:bodyPr>
          <a:lstStyle/>
          <a:p>
            <a:pPr marL="0" indent="0">
              <a:lnSpc>
                <a:spcPct val="115000"/>
              </a:lnSpc>
              <a:spcBef>
                <a:spcPts val="0"/>
              </a:spcBef>
              <a:spcAft>
                <a:spcPts val="1000"/>
              </a:spcAft>
              <a:buNone/>
            </a:pPr>
            <a:r>
              <a:rPr lang="en-US" sz="1700" b="1" dirty="0">
                <a:solidFill>
                  <a:srgbClr val="000000"/>
                </a:solidFill>
                <a:ea typeface="Arial" panose="020B0604020202020204" pitchFamily="34" charset="0"/>
              </a:rPr>
              <a:t>Conventional power</a:t>
            </a:r>
            <a:r>
              <a:rPr lang="en-US" sz="1700" dirty="0">
                <a:solidFill>
                  <a:srgbClr val="000000"/>
                </a:solidFill>
                <a:ea typeface="Arial" panose="020B0604020202020204" pitchFamily="34" charset="0"/>
              </a:rPr>
              <a:t> - includes the combustion of fossil fuels (coal, natural gas, and oil) and the nuclear fission of uranium. Fossil fuels have environmental costs from mining, drilling, or extraction, and they emit greenhouse gases and air pollution during combustion. Although nuclear power generation emits no greenhouse gases during power generation, it does require mining, extraction, and long-term radioactive waste storage.</a:t>
            </a:r>
          </a:p>
          <a:p>
            <a:pPr marL="0" indent="0">
              <a:lnSpc>
                <a:spcPct val="115000"/>
              </a:lnSpc>
              <a:spcBef>
                <a:spcPts val="0"/>
              </a:spcBef>
              <a:spcAft>
                <a:spcPts val="1000"/>
              </a:spcAft>
              <a:buNone/>
            </a:pPr>
            <a:r>
              <a:rPr lang="en-US" sz="1700" b="1" dirty="0">
                <a:solidFill>
                  <a:srgbClr val="000000"/>
                </a:solidFill>
                <a:ea typeface="Arial" panose="020B0604020202020204" pitchFamily="34" charset="0"/>
              </a:rPr>
              <a:t>Green power </a:t>
            </a:r>
            <a:r>
              <a:rPr lang="en-US" sz="1700" dirty="0">
                <a:solidFill>
                  <a:srgbClr val="000000"/>
                </a:solidFill>
                <a:ea typeface="Arial" panose="020B0604020202020204" pitchFamily="34" charset="0"/>
              </a:rPr>
              <a:t>- a subset of renewable energy. It represents those renewable energy resources and technologies that provide the greatest environmental benefit. Green power is defined as electricity produced from solar, wind, geothermal, biogas, eligible biomass, and low-impact small hydroelectric sources. </a:t>
            </a:r>
          </a:p>
          <a:p>
            <a:pPr marL="0" indent="0">
              <a:lnSpc>
                <a:spcPct val="115000"/>
              </a:lnSpc>
              <a:spcBef>
                <a:spcPts val="0"/>
              </a:spcBef>
              <a:spcAft>
                <a:spcPts val="1000"/>
              </a:spcAft>
              <a:buNone/>
            </a:pPr>
            <a:r>
              <a:rPr lang="en-US" sz="1700" b="1" dirty="0">
                <a:solidFill>
                  <a:srgbClr val="000000"/>
                </a:solidFill>
                <a:ea typeface="Arial" panose="020B0604020202020204" pitchFamily="34" charset="0"/>
              </a:rPr>
              <a:t>Lifecycle analysis </a:t>
            </a:r>
            <a:r>
              <a:rPr lang="en-US" sz="1700" dirty="0">
                <a:solidFill>
                  <a:srgbClr val="000000"/>
                </a:solidFill>
                <a:ea typeface="Arial" panose="020B0604020202020204" pitchFamily="34" charset="0"/>
              </a:rPr>
              <a:t>- used to assess the overall greenhouse gas (GHG) impacts of a fuel, including each stage of its production and use. </a:t>
            </a:r>
          </a:p>
          <a:p>
            <a:pPr marL="0" indent="0">
              <a:lnSpc>
                <a:spcPct val="115000"/>
              </a:lnSpc>
              <a:spcBef>
                <a:spcPts val="0"/>
              </a:spcBef>
              <a:spcAft>
                <a:spcPts val="1000"/>
              </a:spcAft>
              <a:buNone/>
            </a:pPr>
            <a:r>
              <a:rPr lang="en-US" sz="1700" b="1" dirty="0">
                <a:solidFill>
                  <a:srgbClr val="000000"/>
                </a:solidFill>
                <a:ea typeface="Arial" panose="020B0604020202020204" pitchFamily="34" charset="0"/>
              </a:rPr>
              <a:t>Renewable energy </a:t>
            </a:r>
            <a:r>
              <a:rPr lang="en-US" sz="1700" dirty="0">
                <a:solidFill>
                  <a:srgbClr val="000000"/>
                </a:solidFill>
                <a:ea typeface="Arial" panose="020B0604020202020204" pitchFamily="34" charset="0"/>
              </a:rPr>
              <a:t>- resources that rely on fuel sources that restore themselves over short periods of time and do not diminish. Such fuel sources include the sun, wind, moving water, organic plant and waste material (eligible biomass), and the earth's heat (geothermal).</a:t>
            </a:r>
          </a:p>
        </p:txBody>
      </p:sp>
    </p:spTree>
    <p:extLst>
      <p:ext uri="{BB962C8B-B14F-4D97-AF65-F5344CB8AC3E}">
        <p14:creationId xmlns:p14="http://schemas.microsoft.com/office/powerpoint/2010/main" val="420035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dirty="0">
                <a:latin typeface="+mn-lt"/>
              </a:rPr>
              <a:t>Comparing Renewable Energy Sources</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a:xfrm>
            <a:off x="958470" y="1558287"/>
            <a:ext cx="10808741" cy="3896749"/>
          </a:xfrm>
        </p:spPr>
        <p:txBody>
          <a:bodyPr vert="horz" lIns="91440" tIns="45720" rIns="91440" bIns="45720" rtlCol="0" anchor="t">
            <a:noAutofit/>
          </a:bodyPr>
          <a:lstStyle/>
          <a:p>
            <a:pPr marL="0" indent="0">
              <a:lnSpc>
                <a:spcPct val="115000"/>
              </a:lnSpc>
              <a:spcBef>
                <a:spcPts val="0"/>
              </a:spcBef>
              <a:spcAft>
                <a:spcPts val="1000"/>
              </a:spcAft>
              <a:buNone/>
            </a:pPr>
            <a:r>
              <a:rPr lang="en-US" sz="2100" dirty="0">
                <a:effectLst/>
                <a:ea typeface="Arial" panose="020B0604020202020204" pitchFamily="34" charset="0"/>
              </a:rPr>
              <a:t>In the Learn About Renewable Energy activity</a:t>
            </a:r>
            <a:r>
              <a:rPr lang="en-US" sz="2100" dirty="0">
                <a:ea typeface="Arial" panose="020B0604020202020204" pitchFamily="34" charset="0"/>
              </a:rPr>
              <a:t>,</a:t>
            </a:r>
            <a:r>
              <a:rPr lang="en-US" sz="2100" dirty="0">
                <a:effectLst/>
                <a:ea typeface="Arial" panose="020B0604020202020204" pitchFamily="34" charset="0"/>
              </a:rPr>
              <a:t> several types of energy were introduced. The graphic </a:t>
            </a:r>
            <a:r>
              <a:rPr lang="en-US" sz="2100" dirty="0">
                <a:ea typeface="Arial" panose="020B0604020202020204" pitchFamily="34" charset="0"/>
              </a:rPr>
              <a:t>on</a:t>
            </a:r>
            <a:r>
              <a:rPr lang="en-US" sz="2100" dirty="0">
                <a:effectLst/>
                <a:ea typeface="Arial" panose="020B0604020202020204" pitchFamily="34" charset="0"/>
              </a:rPr>
              <a:t> </a:t>
            </a:r>
            <a:r>
              <a:rPr lang="en-US" sz="2100" dirty="0">
                <a:ea typeface="Arial" panose="020B0604020202020204" pitchFamily="34" charset="0"/>
              </a:rPr>
              <a:t>the next slide organizes</a:t>
            </a:r>
            <a:r>
              <a:rPr lang="en-US" sz="2100" dirty="0">
                <a:effectLst/>
                <a:ea typeface="Arial" panose="020B0604020202020204" pitchFamily="34" charset="0"/>
              </a:rPr>
              <a:t> them according to their respective beneficial environmental impacts.</a:t>
            </a:r>
          </a:p>
          <a:p>
            <a:pPr marL="0" indent="0">
              <a:lnSpc>
                <a:spcPct val="115000"/>
              </a:lnSpc>
              <a:spcBef>
                <a:spcPts val="0"/>
              </a:spcBef>
              <a:spcAft>
                <a:spcPts val="1000"/>
              </a:spcAft>
              <a:buNone/>
            </a:pPr>
            <a:r>
              <a:rPr lang="en-US" sz="2100" dirty="0">
                <a:effectLst/>
                <a:ea typeface="Times New Roman" panose="02020603050405020304" pitchFamily="18" charset="0"/>
              </a:rPr>
              <a:t>This activity continues exploring and answering the question, what are the best types of green power? Your analysis will now include hydropower in the mix. For you to come up with an answer requires looking at both the benefits and impacts of the various types. </a:t>
            </a:r>
          </a:p>
          <a:p>
            <a:pPr marL="0" indent="0">
              <a:lnSpc>
                <a:spcPct val="115000"/>
              </a:lnSpc>
              <a:spcBef>
                <a:spcPts val="0"/>
              </a:spcBef>
              <a:spcAft>
                <a:spcPts val="1000"/>
              </a:spcAft>
              <a:buNone/>
            </a:pPr>
            <a:r>
              <a:rPr lang="en-US" sz="2100" dirty="0">
                <a:effectLst/>
                <a:ea typeface="Times New Roman" panose="02020603050405020304" pitchFamily="18" charset="0"/>
              </a:rPr>
              <a:t>Hydropower in its various forms harnesses the kinetic energy of moving water. Humans have been using the flow of water to produce mechanical energy to grind grain, saw lumber, and power machinery used in manufacturing. Hydropower was one of the first sources of energy used for electricity generation. </a:t>
            </a:r>
          </a:p>
          <a:p>
            <a:pPr marL="0" marR="0" indent="0">
              <a:lnSpc>
                <a:spcPct val="115000"/>
              </a:lnSpc>
              <a:spcBef>
                <a:spcPts val="0"/>
              </a:spcBef>
              <a:spcAft>
                <a:spcPts val="1000"/>
              </a:spcAft>
              <a:buNone/>
            </a:pPr>
            <a:endParaRPr lang="en-US" sz="2100" dirty="0">
              <a:effectLst/>
              <a:ea typeface="Times New Roman" panose="02020603050405020304" pitchFamily="18" charset="0"/>
            </a:endParaRPr>
          </a:p>
        </p:txBody>
      </p:sp>
    </p:spTree>
    <p:extLst>
      <p:ext uri="{BB962C8B-B14F-4D97-AF65-F5344CB8AC3E}">
        <p14:creationId xmlns:p14="http://schemas.microsoft.com/office/powerpoint/2010/main" val="362243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graphic with the most and least beneficial electricity sources">
            <a:extLst>
              <a:ext uri="{FF2B5EF4-FFF2-40B4-BE49-F238E27FC236}">
                <a16:creationId xmlns:a16="http://schemas.microsoft.com/office/drawing/2014/main" id="{0CD79BC4-14E1-C49E-00DA-1D1E567EA3AE}"/>
              </a:ext>
            </a:extLst>
          </p:cNvPr>
          <p:cNvPicPr>
            <a:picLocks noChangeAspect="1"/>
          </p:cNvPicPr>
          <p:nvPr/>
        </p:nvPicPr>
        <p:blipFill>
          <a:blip r:embed="rId2"/>
          <a:srcRect/>
          <a:stretch/>
        </p:blipFill>
        <p:spPr bwMode="auto">
          <a:xfrm>
            <a:off x="2238704" y="1469976"/>
            <a:ext cx="7567861" cy="4665899"/>
          </a:xfrm>
          <a:prstGeom prst="rect">
            <a:avLst/>
          </a:prstGeom>
          <a:noFill/>
          <a:ln>
            <a:noFill/>
          </a:ln>
        </p:spPr>
      </p:pic>
      <p:sp>
        <p:nvSpPr>
          <p:cNvPr id="2" name="TextBox 1">
            <a:extLst>
              <a:ext uri="{FF2B5EF4-FFF2-40B4-BE49-F238E27FC236}">
                <a16:creationId xmlns:a16="http://schemas.microsoft.com/office/drawing/2014/main" id="{5F099950-161D-1240-DD16-1E26889334CC}"/>
              </a:ext>
            </a:extLst>
          </p:cNvPr>
          <p:cNvSpPr txBox="1"/>
          <p:nvPr/>
        </p:nvSpPr>
        <p:spPr>
          <a:xfrm>
            <a:off x="9637107" y="5663824"/>
            <a:ext cx="15699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Source: </a:t>
            </a:r>
            <a:r>
              <a:rPr lang="en-US" sz="1200" dirty="0">
                <a:hlinkClick r:id="rId3"/>
              </a:rPr>
              <a:t>EPA</a:t>
            </a:r>
            <a:endParaRPr lang="en-US" sz="1200" dirty="0"/>
          </a:p>
        </p:txBody>
      </p:sp>
      <p:sp>
        <p:nvSpPr>
          <p:cNvPr id="5" name="Title 1">
            <a:extLst>
              <a:ext uri="{FF2B5EF4-FFF2-40B4-BE49-F238E27FC236}">
                <a16:creationId xmlns:a16="http://schemas.microsoft.com/office/drawing/2014/main" id="{27B0AF74-5264-BC3A-E639-AAE5A09C77C2}"/>
              </a:ext>
            </a:extLst>
          </p:cNvPr>
          <p:cNvSpPr>
            <a:spLocks noGrp="1"/>
          </p:cNvSpPr>
          <p:nvPr>
            <p:ph type="title"/>
          </p:nvPr>
        </p:nvSpPr>
        <p:spPr>
          <a:xfrm>
            <a:off x="838200" y="365125"/>
            <a:ext cx="10515600" cy="1325563"/>
          </a:xfrm>
        </p:spPr>
        <p:txBody>
          <a:bodyPr>
            <a:normAutofit/>
          </a:bodyPr>
          <a:lstStyle/>
          <a:p>
            <a:r>
              <a:rPr lang="en-US" sz="3600" b="1" dirty="0">
                <a:latin typeface="+mn-lt"/>
                <a:ea typeface="Tahoma"/>
                <a:cs typeface="Tahoma"/>
              </a:rPr>
              <a:t>Relative Environmental Benefits of Energy Sources</a:t>
            </a:r>
            <a:endParaRPr lang="en-US" sz="3600" b="1" dirty="0">
              <a:latin typeface="+mn-lt"/>
            </a:endParaRPr>
          </a:p>
        </p:txBody>
      </p:sp>
    </p:spTree>
    <p:extLst>
      <p:ext uri="{BB962C8B-B14F-4D97-AF65-F5344CB8AC3E}">
        <p14:creationId xmlns:p14="http://schemas.microsoft.com/office/powerpoint/2010/main" val="223665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D46A55-F6F7-A8CD-E5A1-2CE4CC2B71B8}"/>
              </a:ext>
            </a:extLst>
          </p:cNvPr>
          <p:cNvSpPr>
            <a:spLocks noGrp="1"/>
          </p:cNvSpPr>
          <p:nvPr>
            <p:ph type="body" sz="quarter" idx="13"/>
          </p:nvPr>
        </p:nvSpPr>
        <p:spPr/>
        <p:txBody>
          <a:bodyPr/>
          <a:lstStyle/>
          <a:p>
            <a:r>
              <a:rPr lang="en-US" sz="2400" kern="1200" dirty="0">
                <a:solidFill>
                  <a:srgbClr val="FFFFFF"/>
                </a:solidFill>
                <a:latin typeface="+mj-lt"/>
                <a:ea typeface="+mj-ea"/>
                <a:cs typeface="+mj-cs"/>
              </a:rPr>
              <a:t>Watch this video explainer to learn about the renewable energy source called hydropower.</a:t>
            </a:r>
            <a:endParaRPr lang="en-US" dirty="0"/>
          </a:p>
        </p:txBody>
      </p:sp>
      <p:pic>
        <p:nvPicPr>
          <p:cNvPr id="4" name="Content Placeholder 6" descr="Video with words &quot;Hydro Power&quot; and an illustrated dam">
            <a:hlinkClick r:id="rId2"/>
            <a:extLst>
              <a:ext uri="{FF2B5EF4-FFF2-40B4-BE49-F238E27FC236}">
                <a16:creationId xmlns:a16="http://schemas.microsoft.com/office/drawing/2014/main" id="{C46092C3-0EB4-E8D9-00F7-3716A9563AD2}"/>
              </a:ext>
            </a:extLst>
          </p:cNvPr>
          <p:cNvPicPr>
            <a:picLocks noGrp="1" noChangeAspect="1"/>
          </p:cNvPicPr>
          <p:nvPr>
            <p:ph type="media" sz="quarter" idx="14"/>
          </p:nvPr>
        </p:nvPicPr>
        <p:blipFill>
          <a:blip r:embed="rId3"/>
          <a:srcRect/>
          <a:stretch/>
        </p:blipFill>
        <p:spPr>
          <a:xfrm>
            <a:off x="5143243" y="2114151"/>
            <a:ext cx="5944115" cy="3340898"/>
          </a:xfrm>
          <a:prstGeom prst="rect">
            <a:avLst/>
          </a:prstGeom>
        </p:spPr>
      </p:pic>
      <p:sp>
        <p:nvSpPr>
          <p:cNvPr id="5" name="TextBox 4">
            <a:extLst>
              <a:ext uri="{FF2B5EF4-FFF2-40B4-BE49-F238E27FC236}">
                <a16:creationId xmlns:a16="http://schemas.microsoft.com/office/drawing/2014/main" id="{BFF90535-4D87-7939-AB54-3F8FFCC34482}"/>
              </a:ext>
            </a:extLst>
          </p:cNvPr>
          <p:cNvSpPr txBox="1"/>
          <p:nvPr/>
        </p:nvSpPr>
        <p:spPr>
          <a:xfrm>
            <a:off x="5044416" y="5607987"/>
            <a:ext cx="7741886" cy="369332"/>
          </a:xfrm>
          <a:prstGeom prst="rect">
            <a:avLst/>
          </a:prstGeom>
          <a:noFill/>
        </p:spPr>
        <p:txBody>
          <a:bodyPr wrap="square" rtlCol="0">
            <a:spAutoFit/>
          </a:bodyPr>
          <a:lstStyle/>
          <a:p>
            <a:pPr marL="0" marR="0">
              <a:spcBef>
                <a:spcPts val="0"/>
              </a:spcBef>
              <a:spcAft>
                <a:spcPts val="1000"/>
              </a:spcAft>
            </a:pPr>
            <a:r>
              <a:rPr lang="en-US" sz="1800" u="sng" dirty="0">
                <a:effectLst/>
                <a:latin typeface="Arial" panose="020B0604020202020204" pitchFamily="34" charset="0"/>
                <a:ea typeface="Times New Roman" panose="02020603050405020304" pitchFamily="18" charset="0"/>
                <a:hlinkClick r:id="rId2"/>
              </a:rPr>
              <a:t>https://www.youtube.com/watch?v=q8HmRLCgDAI</a:t>
            </a:r>
            <a:r>
              <a:rPr lang="en-US" sz="1800" dirty="0">
                <a:effectLst/>
                <a:latin typeface="Arial" panose="020B0604020202020204" pitchFamily="34" charset="0"/>
                <a:ea typeface="Times New Roman" panose="02020603050405020304" pitchFamily="18" charset="0"/>
              </a:rPr>
              <a:t> </a:t>
            </a:r>
            <a:r>
              <a:rPr lang="en-US" sz="1800" dirty="0">
                <a:effectLst/>
                <a:highlight>
                  <a:srgbClr val="FFFFFF"/>
                </a:highligh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804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70562-DE1F-5CAA-5296-B0CB14FFAB5C}"/>
              </a:ext>
            </a:extLst>
          </p:cNvPr>
          <p:cNvSpPr>
            <a:spLocks noGrp="1"/>
          </p:cNvSpPr>
          <p:nvPr>
            <p:ph type="body" sz="quarter" idx="13"/>
          </p:nvPr>
        </p:nvSpPr>
        <p:spPr/>
        <p:txBody>
          <a:bodyPr vert="horz" lIns="91440" tIns="45720" rIns="91440" bIns="45720" rtlCol="0" anchor="t">
            <a:normAutofit fontScale="92500" lnSpcReduction="10000"/>
          </a:bodyPr>
          <a:lstStyle/>
          <a:p>
            <a:r>
              <a:rPr lang="en-US" dirty="0">
                <a:solidFill>
                  <a:srgbClr val="FFFFFF"/>
                </a:solidFill>
                <a:latin typeface="+mj-lt"/>
                <a:ea typeface="+mj-ea"/>
                <a:cs typeface="+mj-cs"/>
              </a:rPr>
              <a:t>Watch this video to learn about a new way -- tidal power -- of using the properties of moving water to produce electricity. </a:t>
            </a:r>
          </a:p>
        </p:txBody>
      </p:sp>
      <p:pic>
        <p:nvPicPr>
          <p:cNvPr id="4" name="Content Placeholder 6" descr="Video with words &quot;Tidal Power&quot; and an illustrated dam">
            <a:hlinkClick r:id="rId2"/>
            <a:extLst>
              <a:ext uri="{FF2B5EF4-FFF2-40B4-BE49-F238E27FC236}">
                <a16:creationId xmlns:a16="http://schemas.microsoft.com/office/drawing/2014/main" id="{B42DC969-4A57-F53E-F5C7-A9DB4EE801E8}"/>
              </a:ext>
            </a:extLst>
          </p:cNvPr>
          <p:cNvPicPr>
            <a:picLocks noGrp="1" noChangeAspect="1"/>
          </p:cNvPicPr>
          <p:nvPr>
            <p:ph type="media" sz="quarter" idx="14"/>
          </p:nvPr>
        </p:nvPicPr>
        <p:blipFill>
          <a:blip r:embed="rId3"/>
          <a:srcRect/>
          <a:stretch/>
        </p:blipFill>
        <p:spPr>
          <a:xfrm>
            <a:off x="5143243" y="2114151"/>
            <a:ext cx="5944115" cy="3340898"/>
          </a:xfrm>
          <a:prstGeom prst="rect">
            <a:avLst/>
          </a:prstGeom>
        </p:spPr>
      </p:pic>
      <p:sp>
        <p:nvSpPr>
          <p:cNvPr id="5" name="TextBox 4">
            <a:extLst>
              <a:ext uri="{FF2B5EF4-FFF2-40B4-BE49-F238E27FC236}">
                <a16:creationId xmlns:a16="http://schemas.microsoft.com/office/drawing/2014/main" id="{2BD540C9-F98D-BD1A-7903-6CF28F314E6E}"/>
              </a:ext>
            </a:extLst>
          </p:cNvPr>
          <p:cNvSpPr txBox="1"/>
          <p:nvPr/>
        </p:nvSpPr>
        <p:spPr>
          <a:xfrm>
            <a:off x="5065681" y="5607987"/>
            <a:ext cx="7741886" cy="369332"/>
          </a:xfrm>
          <a:prstGeom prst="rect">
            <a:avLst/>
          </a:prstGeom>
          <a:noFill/>
        </p:spPr>
        <p:txBody>
          <a:bodyPr wrap="square" rtlCol="0">
            <a:spAutoFit/>
          </a:bodyPr>
          <a:lstStyle/>
          <a:p>
            <a:pPr marL="0" marR="0">
              <a:spcBef>
                <a:spcPts val="0"/>
              </a:spcBef>
              <a:spcAft>
                <a:spcPts val="0"/>
              </a:spcAft>
            </a:pPr>
            <a:r>
              <a:rPr lang="en-US" sz="1800" u="sng" dirty="0">
                <a:effectLst/>
                <a:latin typeface="Arial" panose="020B0604020202020204" pitchFamily="34" charset="0"/>
                <a:ea typeface="Times New Roman" panose="02020603050405020304" pitchFamily="18" charset="0"/>
                <a:hlinkClick r:id="rId2"/>
              </a:rPr>
              <a:t>https://www.youtube.com/watch?v=VkTRcTyDSyk</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105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B205F1-07FD-16D8-DB7B-1AE743633A9D}"/>
              </a:ext>
            </a:extLst>
          </p:cNvPr>
          <p:cNvSpPr>
            <a:spLocks noGrp="1"/>
          </p:cNvSpPr>
          <p:nvPr>
            <p:ph type="body" sz="quarter" idx="13"/>
          </p:nvPr>
        </p:nvSpPr>
        <p:spPr/>
        <p:txBody>
          <a:bodyPr>
            <a:normAutofit/>
          </a:bodyPr>
          <a:lstStyle/>
          <a:p>
            <a:r>
              <a:rPr lang="en-US" sz="4800" dirty="0">
                <a:solidFill>
                  <a:srgbClr val="FFFFFF"/>
                </a:solidFill>
              </a:rPr>
              <a:t>Action Item</a:t>
            </a:r>
            <a:endParaRPr lang="en-US" sz="4800" dirty="0"/>
          </a:p>
        </p:txBody>
      </p:sp>
      <p:sp>
        <p:nvSpPr>
          <p:cNvPr id="3" name="Text Placeholder 2">
            <a:extLst>
              <a:ext uri="{FF2B5EF4-FFF2-40B4-BE49-F238E27FC236}">
                <a16:creationId xmlns:a16="http://schemas.microsoft.com/office/drawing/2014/main" id="{120F5E2E-DEC1-20C8-2F96-412438C78A18}"/>
              </a:ext>
            </a:extLst>
          </p:cNvPr>
          <p:cNvSpPr>
            <a:spLocks noGrp="1"/>
          </p:cNvSpPr>
          <p:nvPr>
            <p:ph type="body" sz="quarter" idx="14"/>
          </p:nvPr>
        </p:nvSpPr>
        <p:spPr/>
        <p:txBody>
          <a:bodyPr>
            <a:normAutofit lnSpcReduction="10000"/>
          </a:bodyPr>
          <a:lstStyle/>
          <a:p>
            <a:pPr marL="0" indent="0" fontAlgn="base">
              <a:buNone/>
            </a:pPr>
            <a:r>
              <a:rPr lang="en-US" sz="2000" dirty="0">
                <a:solidFill>
                  <a:schemeClr val="bg1"/>
                </a:solidFill>
              </a:rPr>
              <a:t>Complete an Electricity Generation Impact Assessment Rubric (next slide) for hydropower energy. </a:t>
            </a:r>
          </a:p>
          <a:p>
            <a:pPr marL="0" indent="0" fontAlgn="base">
              <a:buNone/>
            </a:pPr>
            <a:r>
              <a:rPr lang="en-US" sz="2000" dirty="0">
                <a:solidFill>
                  <a:schemeClr val="bg1"/>
                </a:solidFill>
              </a:rPr>
              <a:t>Then debate the pros and cons of hydropower energy versus other renewable energy types. Use your set of Electricity Generation Impact Assessment Rubrics from Task 7 as evidence to evaluate which type of renewable energy is the greenest.</a:t>
            </a:r>
            <a:endParaRPr lang="en-US" sz="2000" dirty="0">
              <a:solidFill>
                <a:srgbClr val="FFFFFF"/>
              </a:solidFill>
            </a:endParaRPr>
          </a:p>
          <a:p>
            <a:endParaRPr lang="en-US" dirty="0"/>
          </a:p>
        </p:txBody>
      </p:sp>
      <p:pic>
        <p:nvPicPr>
          <p:cNvPr id="4" name="Picture 4" descr="Screenshot of the Electricity Generation Impact Assessment Rubric document.">
            <a:extLst>
              <a:ext uri="{FF2B5EF4-FFF2-40B4-BE49-F238E27FC236}">
                <a16:creationId xmlns:a16="http://schemas.microsoft.com/office/drawing/2014/main" id="{54EE9E29-5179-7720-13D1-CC309B813F1B}"/>
              </a:ext>
            </a:extLst>
          </p:cNvPr>
          <p:cNvPicPr>
            <a:picLocks noChangeAspect="1"/>
          </p:cNvPicPr>
          <p:nvPr/>
        </p:nvPicPr>
        <p:blipFill rotWithShape="1">
          <a:blip r:embed="rId2"/>
          <a:srcRect b="10033"/>
          <a:stretch/>
        </p:blipFill>
        <p:spPr>
          <a:xfrm>
            <a:off x="1843676" y="2668717"/>
            <a:ext cx="4549735" cy="3221720"/>
          </a:xfrm>
          <a:prstGeom prst="rect">
            <a:avLst/>
          </a:prstGeom>
        </p:spPr>
      </p:pic>
    </p:spTree>
    <p:extLst>
      <p:ext uri="{BB962C8B-B14F-4D97-AF65-F5344CB8AC3E}">
        <p14:creationId xmlns:p14="http://schemas.microsoft.com/office/powerpoint/2010/main" val="39756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EE4E22-DA0A-2B45-E68E-6C58F05BDAD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the Electricity Generation Impact Assessment Rubric document.">
            <a:extLst>
              <a:ext uri="{FF2B5EF4-FFF2-40B4-BE49-F238E27FC236}">
                <a16:creationId xmlns:a16="http://schemas.microsoft.com/office/drawing/2014/main" id="{5A29BF28-C1B1-F31E-94B9-CDFFF9086A69}"/>
              </a:ext>
            </a:extLst>
          </p:cNvPr>
          <p:cNvPicPr>
            <a:picLocks noChangeAspect="1"/>
          </p:cNvPicPr>
          <p:nvPr/>
        </p:nvPicPr>
        <p:blipFill rotWithShape="1">
          <a:blip r:embed="rId2"/>
          <a:srcRect b="10033"/>
          <a:stretch/>
        </p:blipFill>
        <p:spPr>
          <a:xfrm>
            <a:off x="985421" y="24924"/>
            <a:ext cx="9614517" cy="6808151"/>
          </a:xfrm>
          <a:prstGeom prst="rect">
            <a:avLst/>
          </a:prstGeom>
        </p:spPr>
      </p:pic>
    </p:spTree>
    <p:extLst>
      <p:ext uri="{BB962C8B-B14F-4D97-AF65-F5344CB8AC3E}">
        <p14:creationId xmlns:p14="http://schemas.microsoft.com/office/powerpoint/2010/main" val="930786633"/>
      </p:ext>
    </p:extLst>
  </p:cSld>
  <p:clrMapOvr>
    <a:masterClrMapping/>
  </p:clrMapOvr>
</p:sld>
</file>

<file path=ppt/theme/theme1.xml><?xml version="1.0" encoding="utf-8"?>
<a:theme xmlns:a="http://schemas.openxmlformats.org/drawingml/2006/main" name="Climate Superstars Template V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6e8ec2-5462-494e-8218-bc549b6fa7ca">
      <Terms xmlns="http://schemas.microsoft.com/office/infopath/2007/PartnerControls"/>
    </lcf76f155ced4ddcb4097134ff3c332f>
    <TaxCatchAll xmlns="06f73a26-99ac-4f21-82c1-84b18b6a34bc" xsi:nil="true"/>
    <Thumbnail xmlns="f56e8ec2-5462-494e-8218-bc549b6fa7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990E69A7E5514698B82E85C715DE80" ma:contentTypeVersion="19" ma:contentTypeDescription="Create a new document." ma:contentTypeScope="" ma:versionID="516c708a14cd430cff55fb3b5aecd27f">
  <xsd:schema xmlns:xsd="http://www.w3.org/2001/XMLSchema" xmlns:xs="http://www.w3.org/2001/XMLSchema" xmlns:p="http://schemas.microsoft.com/office/2006/metadata/properties" xmlns:ns2="f56e8ec2-5462-494e-8218-bc549b6fa7ca" xmlns:ns3="06f73a26-99ac-4f21-82c1-84b18b6a34bc" targetNamespace="http://schemas.microsoft.com/office/2006/metadata/properties" ma:root="true" ma:fieldsID="92282ab2a663a20ae70389566248d88c" ns2:_="" ns3:_="">
    <xsd:import namespace="f56e8ec2-5462-494e-8218-bc549b6fa7ca"/>
    <xsd:import namespace="06f73a26-99ac-4f21-82c1-84b18b6a34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Thumbnai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e8ec2-5462-494e-8218-bc549b6f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898046-8694-4dfb-8a91-4843ba3e45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Thumbnail" ma:index="24" nillable="true" ma:displayName="Thumbnail" ma:format="Thumbnail" ma:internalName="Thumbnail">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f73a26-99ac-4f21-82c1-84b18b6a34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6c74d8-2952-43fe-9cf3-9644f8bcd091}" ma:internalName="TaxCatchAll" ma:showField="CatchAllData" ma:web="06f73a26-99ac-4f21-82c1-84b18b6a3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76FDB5-99DA-46BD-AA65-6581A6C36915}">
  <ds:schemaRefs>
    <ds:schemaRef ds:uri="06f73a26-99ac-4f21-82c1-84b18b6a34bc"/>
    <ds:schemaRef ds:uri="f56e8ec2-5462-494e-8218-bc549b6fa7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161940-27DB-4CAA-A355-87756BD3015F}">
  <ds:schemaRefs>
    <ds:schemaRef ds:uri="http://schemas.microsoft.com/sharepoint/v3/contenttype/forms"/>
  </ds:schemaRefs>
</ds:datastoreItem>
</file>

<file path=customXml/itemProps3.xml><?xml version="1.0" encoding="utf-8"?>
<ds:datastoreItem xmlns:ds="http://schemas.openxmlformats.org/officeDocument/2006/customXml" ds:itemID="{545A780C-A90F-4F97-AEF1-750D646C1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6e8ec2-5462-494e-8218-bc549b6fa7ca"/>
    <ds:schemaRef ds:uri="06f73a26-99ac-4f21-82c1-84b18b6a3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Climate Superstars Task 1_branded</Template>
  <TotalTime>9</TotalTime>
  <Words>532</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Tahoma</vt:lpstr>
      <vt:lpstr>Times New Roman</vt:lpstr>
      <vt:lpstr>Wingdings</vt:lpstr>
      <vt:lpstr>Climate Superstars Template V1</vt:lpstr>
      <vt:lpstr>What are the Best Types of Renewable Energy? – Part 2</vt:lpstr>
      <vt:lpstr>Learning Objectives</vt:lpstr>
      <vt:lpstr>Vocabulary</vt:lpstr>
      <vt:lpstr>Comparing Renewable Energy Sources</vt:lpstr>
      <vt:lpstr>Relative Environmental Benefits of Energy Sources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Willig</dc:creator>
  <cp:lastModifiedBy>Amy Skalmusky</cp:lastModifiedBy>
  <cp:revision>24</cp:revision>
  <dcterms:created xsi:type="dcterms:W3CDTF">2022-04-15T14:29:07Z</dcterms:created>
  <dcterms:modified xsi:type="dcterms:W3CDTF">2026-02-13T23:51:41Z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0x0101001C990E69A7E5514698B82E85C715DE80</vt:lpwstr>
  </property>
  <property fmtid="{D5CDD505-2E9C-101B-9397-08002B2CF9AE}" pid="3" name="MediaServiceImageTags">
    <vt:lpwstr/>
  </property>
</Properties>
</file>